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5" r:id="rId2"/>
    <p:sldId id="258" r:id="rId3"/>
    <p:sldId id="259" r:id="rId4"/>
    <p:sldId id="260" r:id="rId5"/>
    <p:sldId id="263" r:id="rId6"/>
    <p:sldId id="264" r:id="rId7"/>
    <p:sldId id="267" r:id="rId8"/>
    <p:sldId id="268" r:id="rId9"/>
    <p:sldId id="269" r:id="rId10"/>
    <p:sldId id="316" r:id="rId11"/>
    <p:sldId id="272" r:id="rId12"/>
    <p:sldId id="273" r:id="rId13"/>
    <p:sldId id="274" r:id="rId14"/>
    <p:sldId id="278" r:id="rId15"/>
    <p:sldId id="279" r:id="rId16"/>
    <p:sldId id="280" r:id="rId17"/>
    <p:sldId id="282" r:id="rId18"/>
    <p:sldId id="283" r:id="rId19"/>
    <p:sldId id="289" r:id="rId20"/>
    <p:sldId id="317" r:id="rId21"/>
    <p:sldId id="300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4" r:id="rId31"/>
    <p:sldId id="315" r:id="rId32"/>
    <p:sldId id="319" r:id="rId33"/>
    <p:sldId id="320" r:id="rId34"/>
    <p:sldId id="311" r:id="rId35"/>
    <p:sldId id="318" r:id="rId36"/>
    <p:sldId id="336" r:id="rId37"/>
    <p:sldId id="321" r:id="rId38"/>
    <p:sldId id="322" r:id="rId39"/>
    <p:sldId id="323" r:id="rId40"/>
    <p:sldId id="324" r:id="rId41"/>
    <p:sldId id="325" r:id="rId42"/>
    <p:sldId id="326" r:id="rId43"/>
    <p:sldId id="327" r:id="rId44"/>
    <p:sldId id="328" r:id="rId45"/>
    <p:sldId id="329" r:id="rId46"/>
    <p:sldId id="330" r:id="rId47"/>
    <p:sldId id="331" r:id="rId48"/>
    <p:sldId id="332" r:id="rId49"/>
    <p:sldId id="333" r:id="rId50"/>
    <p:sldId id="334" r:id="rId51"/>
    <p:sldId id="337" r:id="rId52"/>
    <p:sldId id="294" r:id="rId53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8" d="100"/>
          <a:sy n="88" d="100"/>
        </p:scale>
        <p:origin x="-106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73B16-3547-4954-AE0B-10B47C23EFFF}" type="datetimeFigureOut">
              <a:rPr lang="en-US" smtClean="0"/>
              <a:pPr/>
              <a:t>4/3/2014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960AC-206C-442E-AEF4-91CB311AFC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73B16-3547-4954-AE0B-10B47C23EFFF}" type="datetimeFigureOut">
              <a:rPr lang="en-US" smtClean="0"/>
              <a:pPr/>
              <a:t>4/3/2014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960AC-206C-442E-AEF4-91CB311AFC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73B16-3547-4954-AE0B-10B47C23EFFF}" type="datetimeFigureOut">
              <a:rPr lang="en-US" smtClean="0"/>
              <a:pPr/>
              <a:t>4/3/2014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960AC-206C-442E-AEF4-91CB311AFC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382000" cy="990600"/>
          </a:xfrm>
        </p:spPr>
        <p:txBody>
          <a:bodyPr/>
          <a:lstStyle>
            <a:lvl1pPr algn="l" rtl="1">
              <a:defRPr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Yekan" pitchFamily="2" charset="-7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73B16-3547-4954-AE0B-10B47C23EFFF}" type="datetimeFigureOut">
              <a:rPr lang="en-US" smtClean="0"/>
              <a:pPr/>
              <a:t>4/3/2014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960AC-206C-442E-AEF4-91CB311AFCA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8839200" y="0"/>
            <a:ext cx="304800" cy="6858000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73B16-3547-4954-AE0B-10B47C23EFFF}" type="datetimeFigureOut">
              <a:rPr lang="en-US" smtClean="0"/>
              <a:pPr/>
              <a:t>4/3/2014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960AC-206C-442E-AEF4-91CB311AFC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73B16-3547-4954-AE0B-10B47C23EFFF}" type="datetimeFigureOut">
              <a:rPr lang="en-US" smtClean="0"/>
              <a:pPr/>
              <a:t>4/3/2014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960AC-206C-442E-AEF4-91CB311AFC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73B16-3547-4954-AE0B-10B47C23EFFF}" type="datetimeFigureOut">
              <a:rPr lang="en-US" smtClean="0"/>
              <a:pPr/>
              <a:t>4/3/2014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960AC-206C-442E-AEF4-91CB311AFC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73B16-3547-4954-AE0B-10B47C23EFFF}" type="datetimeFigureOut">
              <a:rPr lang="en-US" smtClean="0"/>
              <a:pPr/>
              <a:t>4/3/2014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960AC-206C-442E-AEF4-91CB311AFC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73B16-3547-4954-AE0B-10B47C23EFFF}" type="datetimeFigureOut">
              <a:rPr lang="en-US" smtClean="0"/>
              <a:pPr/>
              <a:t>4/3/2014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960AC-206C-442E-AEF4-91CB311AFC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73B16-3547-4954-AE0B-10B47C23EFFF}" type="datetimeFigureOut">
              <a:rPr lang="en-US" smtClean="0"/>
              <a:pPr/>
              <a:t>4/3/2014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960AC-206C-442E-AEF4-91CB311AFC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F73B16-3547-4954-AE0B-10B47C23EFFF}" type="datetimeFigureOut">
              <a:rPr lang="en-US" smtClean="0"/>
              <a:pPr/>
              <a:t>4/3/2014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960AC-206C-442E-AEF4-91CB311AFCA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F73B16-3547-4954-AE0B-10B47C23EFFF}" type="datetimeFigureOut">
              <a:rPr lang="en-US" smtClean="0"/>
              <a:pPr/>
              <a:t>4/3/2014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960AC-206C-442E-AEF4-91CB311AFCA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371600"/>
          </a:xfrm>
          <a:solidFill>
            <a:srgbClr val="FF0000"/>
          </a:solidFill>
        </p:spPr>
        <p:txBody>
          <a:bodyPr>
            <a:noAutofit/>
          </a:bodyPr>
          <a:lstStyle/>
          <a:p>
            <a:pPr rtl="1"/>
            <a:r>
              <a:rPr lang="fa-IR" sz="6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12   Yagut_shsmrt" pitchFamily="2" charset="-78"/>
              </a:rPr>
              <a:t>گسترش</a:t>
            </a:r>
            <a:r>
              <a:rPr lang="fa-IR" sz="6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12   Yagut_shsmrt" pitchFamily="2" charset="-78"/>
              </a:rPr>
              <a:t> </a:t>
            </a:r>
            <a:r>
              <a:rPr lang="fa-IR" sz="6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12   Yagut_shsmrt" pitchFamily="2" charset="-78"/>
              </a:rPr>
              <a:t>مدل کسب و کار</a:t>
            </a:r>
            <a:endParaRPr lang="en-US" sz="6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57600" y="1524000"/>
            <a:ext cx="5029200" cy="1066800"/>
          </a:xfrm>
        </p:spPr>
        <p:txBody>
          <a:bodyPr>
            <a:normAutofit/>
          </a:bodyPr>
          <a:lstStyle/>
          <a:p>
            <a:r>
              <a:rPr lang="fa-IR" sz="2800" spc="570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Yekan" pitchFamily="2" charset="-78"/>
              </a:rPr>
              <a:t>از فرضیات تا واقعیات</a:t>
            </a:r>
            <a:endParaRPr lang="en-US" sz="2800" spc="570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://farm6.static.flickr.com/5043/5364968722_89824c2df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981200"/>
            <a:ext cx="6442566" cy="44196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-76200" y="625858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2800" dirty="0" smtClean="0">
                <a:cs typeface="B Yekan" pitchFamily="2" charset="-78"/>
              </a:rPr>
              <a:t>مهدی ناصری</a:t>
            </a:r>
            <a:endParaRPr lang="en-US" sz="2800" dirty="0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382000" cy="1371600"/>
          </a:xfrm>
        </p:spPr>
        <p:txBody>
          <a:bodyPr>
            <a:normAutofit/>
          </a:bodyPr>
          <a:lstStyle/>
          <a:p>
            <a:r>
              <a:rPr lang="fa-IR" dirty="0" smtClean="0"/>
              <a:t>و برای این کار شما نیازمند یک...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l="2993"/>
          <a:stretch>
            <a:fillRect/>
          </a:stretch>
        </p:blipFill>
        <p:spPr bwMode="auto">
          <a:xfrm>
            <a:off x="0" y="1295401"/>
            <a:ext cx="88392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0" y="1447799"/>
            <a:ext cx="3733800" cy="139110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1"/>
                </a:solidFill>
                <a:cs typeface="B Yekan" pitchFamily="2" charset="-78"/>
              </a:rPr>
              <a:t>تیم گسترش مشتری </a:t>
            </a:r>
            <a:r>
              <a:rPr lang="fa-IR" sz="4000" dirty="0" smtClean="0">
                <a:solidFill>
                  <a:schemeClr val="bg1"/>
                </a:solidFill>
                <a:cs typeface="B Yekan" pitchFamily="2" charset="-78"/>
              </a:rPr>
              <a:t>ویژه و چابک </a:t>
            </a:r>
            <a:r>
              <a:rPr lang="fa-IR" sz="3200" dirty="0" smtClean="0">
                <a:solidFill>
                  <a:schemeClr val="bg1"/>
                </a:solidFill>
                <a:cs typeface="B Yekan" pitchFamily="2" charset="-78"/>
              </a:rPr>
              <a:t>هستید</a:t>
            </a:r>
            <a:endParaRPr lang="en-US" sz="3600" dirty="0">
              <a:solidFill>
                <a:schemeClr val="bg1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تیمی که 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 l="2993"/>
          <a:stretch>
            <a:fillRect/>
          </a:stretch>
        </p:blipFill>
        <p:spPr bwMode="auto">
          <a:xfrm>
            <a:off x="0" y="1133475"/>
            <a:ext cx="8839200" cy="5724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0" y="1600200"/>
            <a:ext cx="3429000" cy="120032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1"/>
                </a:solidFill>
                <a:cs typeface="B Yekan" pitchFamily="2" charset="-78"/>
              </a:rPr>
              <a:t>از ساختمان بزند بیرون...</a:t>
            </a:r>
            <a:endParaRPr lang="en-US" sz="2000" dirty="0">
              <a:solidFill>
                <a:schemeClr val="bg1"/>
              </a:solidFill>
              <a:cs typeface="B Yekan" pitchFamily="2" charset="-78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و فرضیات را سنجیده و بهبود دهد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 t="14060"/>
          <a:stretch>
            <a:fillRect/>
          </a:stretch>
        </p:blipFill>
        <p:spPr bwMode="auto">
          <a:xfrm>
            <a:off x="752475" y="1371600"/>
            <a:ext cx="7639050" cy="491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a-IR" sz="3200" dirty="0" smtClean="0"/>
              <a:t>شما باید مدل کسب و کار را با واقعیات سازگار کنید مادامی که بتوانید اثبات کنید که درست کار می‌کند</a:t>
            </a:r>
            <a:endParaRPr lang="en-US" sz="32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 l="2993" t="26622" r="58104" b="45424"/>
          <a:stretch>
            <a:fillRect/>
          </a:stretch>
        </p:blipFill>
        <p:spPr bwMode="auto">
          <a:xfrm>
            <a:off x="914400" y="1676400"/>
            <a:ext cx="29718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5" name="Group 4"/>
          <p:cNvGrpSpPr/>
          <p:nvPr/>
        </p:nvGrpSpPr>
        <p:grpSpPr>
          <a:xfrm>
            <a:off x="914400" y="3276600"/>
            <a:ext cx="7410450" cy="2438400"/>
            <a:chOff x="838200" y="2209800"/>
            <a:chExt cx="7410450" cy="2438400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2993" t="39933" b="17471"/>
            <a:stretch>
              <a:fillRect/>
            </a:stretch>
          </p:blipFill>
          <p:spPr bwMode="auto">
            <a:xfrm>
              <a:off x="838200" y="2209800"/>
              <a:ext cx="7410450" cy="2438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TextBox 6"/>
            <p:cNvSpPr txBox="1"/>
            <p:nvPr/>
          </p:nvSpPr>
          <p:spPr>
            <a:xfrm>
              <a:off x="1066800" y="2895600"/>
              <a:ext cx="1066800" cy="830997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400" b="1" dirty="0" smtClean="0">
                  <a:cs typeface="B Yekan" pitchFamily="2" charset="-78"/>
                </a:rPr>
                <a:t>مشتری یابی</a:t>
              </a:r>
              <a:endParaRPr lang="en-US" sz="2400" b="1" dirty="0">
                <a:cs typeface="B Yekan" pitchFamily="2" charset="-78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553200" y="2902803"/>
              <a:ext cx="106680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400" b="1" dirty="0" smtClean="0">
                  <a:cs typeface="B Yekan" pitchFamily="2" charset="-78"/>
                </a:rPr>
                <a:t>ساخت شرکت</a:t>
              </a:r>
              <a:endParaRPr lang="en-US" sz="2400" b="1" dirty="0">
                <a:cs typeface="B Yekan" pitchFamily="2" charset="-78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724400" y="2902803"/>
              <a:ext cx="106680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400" b="1" dirty="0" smtClean="0">
                  <a:cs typeface="B Yekan" pitchFamily="2" charset="-78"/>
                </a:rPr>
                <a:t>مشتری سازی</a:t>
              </a:r>
              <a:endParaRPr lang="en-US" sz="2400" b="1" dirty="0">
                <a:cs typeface="B Yekan" pitchFamily="2" charset="-7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895600" y="2902803"/>
              <a:ext cx="1066800" cy="830997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400" b="1" dirty="0" smtClean="0">
                  <a:cs typeface="B Yekan" pitchFamily="2" charset="-78"/>
                </a:rPr>
                <a:t>مشتری سنجی</a:t>
              </a:r>
              <a:endParaRPr lang="en-US" sz="2400" b="1" dirty="0">
                <a:cs typeface="B Yekan" pitchFamily="2" charset="-78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81200" y="3957935"/>
              <a:ext cx="10668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400" b="1" dirty="0" smtClean="0">
                  <a:cs typeface="B Yekan" pitchFamily="2" charset="-78"/>
                </a:rPr>
                <a:t>چرخش</a:t>
              </a:r>
              <a:endParaRPr lang="en-US" sz="2400" b="1" dirty="0">
                <a:cs typeface="B Yekan" pitchFamily="2" charset="-78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 smtClean="0"/>
              <a:t>به این فرایند سازگاری، </a:t>
            </a:r>
            <a:r>
              <a:rPr lang="fa-IR" dirty="0" smtClean="0">
                <a:solidFill>
                  <a:schemeClr val="bg1"/>
                </a:solidFill>
              </a:rPr>
              <a:t>چرخش </a:t>
            </a:r>
            <a:r>
              <a:rPr lang="fa-IR" dirty="0" smtClean="0"/>
              <a:t>می‌گویند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 l="2993" t="26622" r="58104" b="45424"/>
          <a:stretch>
            <a:fillRect/>
          </a:stretch>
        </p:blipFill>
        <p:spPr bwMode="auto">
          <a:xfrm>
            <a:off x="914400" y="1676400"/>
            <a:ext cx="29718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6" name="Group 5"/>
          <p:cNvGrpSpPr/>
          <p:nvPr/>
        </p:nvGrpSpPr>
        <p:grpSpPr>
          <a:xfrm>
            <a:off x="914400" y="3276600"/>
            <a:ext cx="7410450" cy="2438400"/>
            <a:chOff x="838200" y="2209800"/>
            <a:chExt cx="7410450" cy="2438400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2993" t="39933" b="17471"/>
            <a:stretch>
              <a:fillRect/>
            </a:stretch>
          </p:blipFill>
          <p:spPr bwMode="auto">
            <a:xfrm>
              <a:off x="838200" y="2209800"/>
              <a:ext cx="7410450" cy="2438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8" name="TextBox 7"/>
            <p:cNvSpPr txBox="1"/>
            <p:nvPr/>
          </p:nvSpPr>
          <p:spPr>
            <a:xfrm>
              <a:off x="1066800" y="2895600"/>
              <a:ext cx="1066800" cy="830997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400" b="1" dirty="0" smtClean="0">
                  <a:cs typeface="B Yekan" pitchFamily="2" charset="-78"/>
                </a:rPr>
                <a:t>مشتری یابی</a:t>
              </a:r>
              <a:endParaRPr lang="en-US" sz="2400" b="1" dirty="0">
                <a:cs typeface="B Yekan" pitchFamily="2" charset="-78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553200" y="2902803"/>
              <a:ext cx="106680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400" b="1" dirty="0" smtClean="0">
                  <a:cs typeface="B Yekan" pitchFamily="2" charset="-78"/>
                </a:rPr>
                <a:t>ساخت شرکت</a:t>
              </a:r>
              <a:endParaRPr lang="en-US" sz="2400" b="1" dirty="0">
                <a:cs typeface="B Yekan" pitchFamily="2" charset="-7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724400" y="2902803"/>
              <a:ext cx="106680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400" b="1" dirty="0" smtClean="0">
                  <a:cs typeface="B Yekan" pitchFamily="2" charset="-78"/>
                </a:rPr>
                <a:t>مشتری سازی</a:t>
              </a:r>
              <a:endParaRPr lang="en-US" sz="2400" b="1" dirty="0">
                <a:cs typeface="B Yekan" pitchFamily="2" charset="-78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895600" y="2902803"/>
              <a:ext cx="1066800" cy="830997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400" b="1" dirty="0" smtClean="0">
                  <a:cs typeface="B Yekan" pitchFamily="2" charset="-78"/>
                </a:rPr>
                <a:t>مشتری سنجی</a:t>
              </a:r>
              <a:endParaRPr lang="en-US" sz="2400" b="1" dirty="0">
                <a:cs typeface="B Yekan" pitchFamily="2" charset="-78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981200" y="3957935"/>
              <a:ext cx="10668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400" b="1" dirty="0" smtClean="0">
                  <a:cs typeface="B Yekan" pitchFamily="2" charset="-78"/>
                </a:rPr>
                <a:t>چرخش</a:t>
              </a:r>
              <a:endParaRPr lang="en-US" sz="2400" b="1" dirty="0">
                <a:cs typeface="B Yekan" pitchFamily="2" charset="-78"/>
              </a:endParaRP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524000" y="5634335"/>
            <a:ext cx="2133600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 smtClean="0">
                <a:solidFill>
                  <a:schemeClr val="bg1"/>
                </a:solidFill>
                <a:cs typeface="B Yekan" pitchFamily="2" charset="-78"/>
              </a:rPr>
              <a:t>تکرار کنید تا اثبات شود</a:t>
            </a:r>
            <a:endParaRPr lang="en-US" sz="2400" b="1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382000" cy="990600"/>
          </a:xfrm>
        </p:spPr>
        <p:txBody>
          <a:bodyPr>
            <a:normAutofit fontScale="90000"/>
          </a:bodyPr>
          <a:lstStyle/>
          <a:p>
            <a:r>
              <a:rPr lang="fa-IR" dirty="0" smtClean="0"/>
              <a:t>به این فرایند سازگاری، </a:t>
            </a:r>
            <a:r>
              <a:rPr lang="fa-IR" dirty="0" smtClean="0">
                <a:effectLst>
                  <a:glow rad="228600">
                    <a:schemeClr val="accent6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چرخش</a:t>
            </a:r>
            <a:r>
              <a:rPr lang="fa-IR" dirty="0" smtClean="0"/>
              <a:t> می‌گویند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 l="2993" b="16667"/>
          <a:stretch>
            <a:fillRect/>
          </a:stretch>
        </p:blipFill>
        <p:spPr bwMode="auto">
          <a:xfrm>
            <a:off x="0" y="1143000"/>
            <a:ext cx="8839200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382000" cy="990600"/>
          </a:xfrm>
        </p:spPr>
        <p:txBody>
          <a:bodyPr>
            <a:normAutofit/>
          </a:bodyPr>
          <a:lstStyle/>
          <a:p>
            <a:r>
              <a:rPr lang="fa-IR" sz="3600" dirty="0" smtClean="0"/>
              <a:t>بنابراین آیا هیچ اثبات مبتنی بر واقعیتی دارید؟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 l="2993"/>
          <a:stretch>
            <a:fillRect/>
          </a:stretch>
        </p:blipFill>
        <p:spPr bwMode="auto">
          <a:xfrm>
            <a:off x="0" y="533400"/>
            <a:ext cx="88392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r"/>
            <a:r>
              <a:rPr lang="fa-IR" sz="4000" dirty="0" smtClean="0"/>
              <a:t>اگر بله...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76200" y="1676400"/>
            <a:ext cx="4495800" cy="1200329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fa-IR" sz="3600" dirty="0" smtClean="0">
                <a:solidFill>
                  <a:schemeClr val="bg1"/>
                </a:solidFill>
                <a:cs typeface="B Yekan" pitchFamily="2" charset="-78"/>
              </a:rPr>
              <a:t>پس شما فرایند جستجو را به اتمام رسانده‌اید</a:t>
            </a:r>
            <a:endParaRPr lang="en-US" sz="3600" dirty="0">
              <a:solidFill>
                <a:schemeClr val="bg1"/>
              </a:solidFill>
              <a:cs typeface="B Yekan" pitchFamily="2" charset="-78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 l="2993"/>
          <a:stretch>
            <a:fillRect/>
          </a:stretch>
        </p:blipFill>
        <p:spPr bwMode="auto">
          <a:xfrm>
            <a:off x="0" y="533400"/>
            <a:ext cx="88392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پس هرگز فراموش نکنید...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76200" y="1676400"/>
            <a:ext cx="5486400" cy="1754326"/>
          </a:xfrm>
          <a:prstGeom prst="rect">
            <a:avLst/>
          </a:prstGeom>
          <a:solidFill>
            <a:srgbClr val="FF0000"/>
          </a:solidFill>
        </p:spPr>
        <p:txBody>
          <a:bodyPr wrap="square">
            <a:spAutoFit/>
          </a:bodyPr>
          <a:lstStyle/>
          <a:p>
            <a:r>
              <a:rPr lang="fa-IR" sz="3600" dirty="0" smtClean="0">
                <a:solidFill>
                  <a:schemeClr val="bg1"/>
                </a:solidFill>
                <a:cs typeface="B Yekan" pitchFamily="2" charset="-78"/>
              </a:rPr>
              <a:t>مادامی که مدل کسب و کار خود را اثبات نکرده‌اید، شرکت خود را نسازید</a:t>
            </a:r>
            <a:endParaRPr lang="en-US" sz="3600" dirty="0">
              <a:solidFill>
                <a:schemeClr val="bg1"/>
              </a:solidFill>
              <a:cs typeface="B Yekan" pitchFamily="2" charset="-78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تنها بعد از آن...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914400" y="3276600"/>
            <a:ext cx="7410450" cy="2438400"/>
            <a:chOff x="838200" y="2209800"/>
            <a:chExt cx="7410450" cy="2438400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l="2993" t="39933" b="17471"/>
            <a:stretch>
              <a:fillRect/>
            </a:stretch>
          </p:blipFill>
          <p:spPr bwMode="auto">
            <a:xfrm>
              <a:off x="838200" y="2209800"/>
              <a:ext cx="7410450" cy="2438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TextBox 6"/>
            <p:cNvSpPr txBox="1"/>
            <p:nvPr/>
          </p:nvSpPr>
          <p:spPr>
            <a:xfrm>
              <a:off x="1066800" y="2895600"/>
              <a:ext cx="106680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400" b="1" dirty="0" smtClean="0">
                  <a:cs typeface="B Yekan" pitchFamily="2" charset="-78"/>
                </a:rPr>
                <a:t>مشتری یابی</a:t>
              </a:r>
              <a:endParaRPr lang="en-US" sz="2400" b="1" dirty="0">
                <a:cs typeface="B Yekan" pitchFamily="2" charset="-78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553200" y="2902803"/>
              <a:ext cx="106680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400" b="1" dirty="0" smtClean="0">
                  <a:cs typeface="B Yekan" pitchFamily="2" charset="-78"/>
                </a:rPr>
                <a:t>ساخت شرکت</a:t>
              </a:r>
              <a:endParaRPr lang="en-US" sz="2400" b="1" dirty="0">
                <a:cs typeface="B Yekan" pitchFamily="2" charset="-78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724400" y="2902803"/>
              <a:ext cx="1066800" cy="830997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400" b="1" dirty="0" smtClean="0">
                  <a:cs typeface="B Yekan" pitchFamily="2" charset="-78"/>
                </a:rPr>
                <a:t>مشتری سازی</a:t>
              </a:r>
              <a:endParaRPr lang="en-US" sz="2400" b="1" dirty="0">
                <a:cs typeface="B Yekan" pitchFamily="2" charset="-7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895600" y="2902803"/>
              <a:ext cx="106680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400" b="1" dirty="0" smtClean="0">
                  <a:cs typeface="B Yekan" pitchFamily="2" charset="-78"/>
                </a:rPr>
                <a:t>مشتری سنجی</a:t>
              </a:r>
              <a:endParaRPr lang="en-US" sz="2400" b="1" dirty="0">
                <a:cs typeface="B Yekan" pitchFamily="2" charset="-78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81200" y="3957935"/>
              <a:ext cx="10668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400" b="1" dirty="0" smtClean="0">
                  <a:cs typeface="B Yekan" pitchFamily="2" charset="-78"/>
                </a:rPr>
                <a:t>چرخش</a:t>
              </a:r>
              <a:endParaRPr lang="en-US" sz="2400" b="1" dirty="0">
                <a:cs typeface="B Yekan" pitchFamily="2" charset="-78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343400" y="5188803"/>
            <a:ext cx="2133600" cy="830997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 smtClean="0">
                <a:solidFill>
                  <a:schemeClr val="bg1"/>
                </a:solidFill>
                <a:cs typeface="B Yekan" pitchFamily="2" charset="-78"/>
              </a:rPr>
              <a:t>بازار خود را گسترش دهید</a:t>
            </a:r>
            <a:endParaRPr lang="en-US" sz="2400" b="1" dirty="0">
              <a:solidFill>
                <a:schemeClr val="bg1"/>
              </a:solidFill>
              <a:cs typeface="B Yekan" pitchFamily="2" charset="-78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 l="53990" t="28702" r="28055" b="46007"/>
          <a:stretch>
            <a:fillRect/>
          </a:stretch>
        </p:blipFill>
        <p:spPr bwMode="auto">
          <a:xfrm>
            <a:off x="4876800" y="2209800"/>
            <a:ext cx="13716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 descr="http://1.bp.blogspot.com/-k7bFqxTPwZ0/UkBtZbMRe4I/AAAAAAAAAPU/JsIgpy4Ttso/s1600/business-skill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8839200" cy="664978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l"/>
            <a:r>
              <a:rPr lang="fa-IR" sz="3200" dirty="0" smtClean="0"/>
              <a:t>یک مدل کسب و کار شاید روی کاغذ بسیار عالی به نظر بیاید...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6096000" y="5704582"/>
            <a:ext cx="2667000" cy="1077218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r" rtl="1"/>
            <a:r>
              <a:rPr lang="fa-IR" sz="3200" dirty="0" smtClean="0">
                <a:solidFill>
                  <a:schemeClr val="bg1"/>
                </a:solidFill>
                <a:cs typeface="B Yekan" pitchFamily="2" charset="-78"/>
              </a:rPr>
              <a:t>ولی بیایید صادق باشیم که...</a:t>
            </a:r>
            <a:endParaRPr lang="en-US" sz="3200" dirty="0">
              <a:solidFill>
                <a:schemeClr val="bg1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و بعد...</a:t>
            </a:r>
            <a:endParaRPr lang="en-US" dirty="0"/>
          </a:p>
        </p:txBody>
      </p:sp>
      <p:grpSp>
        <p:nvGrpSpPr>
          <p:cNvPr id="4" name="Group 4"/>
          <p:cNvGrpSpPr/>
          <p:nvPr/>
        </p:nvGrpSpPr>
        <p:grpSpPr>
          <a:xfrm>
            <a:off x="914400" y="3276600"/>
            <a:ext cx="7410450" cy="2438400"/>
            <a:chOff x="838200" y="2209800"/>
            <a:chExt cx="7410450" cy="2438400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l="2993" t="39933" b="17471"/>
            <a:stretch>
              <a:fillRect/>
            </a:stretch>
          </p:blipFill>
          <p:spPr bwMode="auto">
            <a:xfrm>
              <a:off x="838200" y="2209800"/>
              <a:ext cx="7410450" cy="2438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TextBox 6"/>
            <p:cNvSpPr txBox="1"/>
            <p:nvPr/>
          </p:nvSpPr>
          <p:spPr>
            <a:xfrm>
              <a:off x="1066800" y="2895600"/>
              <a:ext cx="106680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400" b="1" dirty="0" smtClean="0">
                  <a:cs typeface="B Yekan" pitchFamily="2" charset="-78"/>
                </a:rPr>
                <a:t>مشتری یابی</a:t>
              </a:r>
              <a:endParaRPr lang="en-US" sz="2400" b="1" dirty="0">
                <a:cs typeface="B Yekan" pitchFamily="2" charset="-78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553200" y="2902803"/>
              <a:ext cx="1066800" cy="830997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400" b="1" dirty="0" smtClean="0">
                  <a:cs typeface="B Yekan" pitchFamily="2" charset="-78"/>
                </a:rPr>
                <a:t>ساخت شرکت</a:t>
              </a:r>
              <a:endParaRPr lang="en-US" sz="2400" b="1" dirty="0">
                <a:cs typeface="B Yekan" pitchFamily="2" charset="-78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724400" y="2902803"/>
              <a:ext cx="106680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400" b="1" dirty="0" smtClean="0">
                  <a:cs typeface="B Yekan" pitchFamily="2" charset="-78"/>
                </a:rPr>
                <a:t>مشتری سازی</a:t>
              </a:r>
              <a:endParaRPr lang="en-US" sz="2400" b="1" dirty="0">
                <a:cs typeface="B Yekan" pitchFamily="2" charset="-7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895600" y="2902803"/>
              <a:ext cx="106680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400" b="1" dirty="0" smtClean="0">
                  <a:cs typeface="B Yekan" pitchFamily="2" charset="-78"/>
                </a:rPr>
                <a:t>مشتری سنجی</a:t>
              </a:r>
              <a:endParaRPr lang="en-US" sz="2400" b="1" dirty="0">
                <a:cs typeface="B Yekan" pitchFamily="2" charset="-78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81200" y="3957935"/>
              <a:ext cx="10668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400" b="1" dirty="0" smtClean="0">
                  <a:cs typeface="B Yekan" pitchFamily="2" charset="-78"/>
                </a:rPr>
                <a:t>چرخش</a:t>
              </a:r>
              <a:endParaRPr lang="en-US" sz="2400" b="1" dirty="0">
                <a:cs typeface="B Yekan" pitchFamily="2" charset="-78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6248400" y="5188803"/>
            <a:ext cx="2133600" cy="70788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2000" b="1" dirty="0" smtClean="0">
                <a:solidFill>
                  <a:schemeClr val="bg1"/>
                </a:solidFill>
                <a:cs typeface="B Yekan" pitchFamily="2" charset="-78"/>
              </a:rPr>
              <a:t>ساختار سازمان خود را مشخص کنید</a:t>
            </a:r>
            <a:endParaRPr lang="en-US" sz="2000" b="1" dirty="0">
              <a:solidFill>
                <a:schemeClr val="bg1"/>
              </a:solidFill>
              <a:cs typeface="B Yekan" pitchFamily="2" charset="-78"/>
            </a:endParaRP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/>
          <a:srcRect l="71945" t="28702" r="3117" b="46007"/>
          <a:stretch>
            <a:fillRect/>
          </a:stretch>
        </p:blipFill>
        <p:spPr bwMode="auto">
          <a:xfrm>
            <a:off x="6248400" y="2209800"/>
            <a:ext cx="19050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http://blogs-images.forbes.com/brentbeshore/files/2013/01/shutterstock_95571682.jpg"/>
          <p:cNvPicPr>
            <a:picLocks noChangeAspect="1" noChangeArrowheads="1"/>
          </p:cNvPicPr>
          <p:nvPr/>
        </p:nvPicPr>
        <p:blipFill>
          <a:blip r:embed="rId2" cstate="print"/>
          <a:srcRect t="6977" b="10465"/>
          <a:stretch>
            <a:fillRect/>
          </a:stretch>
        </p:blipFill>
        <p:spPr bwMode="auto">
          <a:xfrm flipH="1">
            <a:off x="0" y="0"/>
            <a:ext cx="88392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" y="2286000"/>
            <a:ext cx="8382000" cy="990600"/>
          </a:xfrm>
        </p:spPr>
        <p:txBody>
          <a:bodyPr/>
          <a:lstStyle/>
          <a:p>
            <a:r>
              <a:rPr lang="fa-IR" dirty="0" smtClean="0">
                <a:solidFill>
                  <a:schemeClr val="bg1"/>
                </a:solidFill>
                <a:cs typeface="Dast Nevis" pitchFamily="66" charset="-78"/>
              </a:rPr>
              <a:t>سوال اساسی...</a:t>
            </a:r>
            <a:endParaRPr lang="en-US" dirty="0">
              <a:solidFill>
                <a:schemeClr val="bg1"/>
              </a:solidFill>
              <a:cs typeface="Dast Nevis" pitchFamily="66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304800" y="3352800"/>
            <a:ext cx="46482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4000" dirty="0" smtClean="0">
                <a:solidFill>
                  <a:schemeClr val="bg1"/>
                </a:solidFill>
                <a:cs typeface="Dast Nevis" pitchFamily="66" charset="-78"/>
              </a:rPr>
              <a:t>چگونه </a:t>
            </a:r>
          </a:p>
          <a:p>
            <a:pPr algn="ctr" rtl="1"/>
            <a:r>
              <a:rPr lang="fa-IR" sz="4800" dirty="0" smtClean="0">
                <a:solidFill>
                  <a:schemeClr val="bg1"/>
                </a:solidFill>
                <a:cs typeface="Dast Nevis" pitchFamily="66" charset="-78"/>
              </a:rPr>
              <a:t>مدل کسب و خود</a:t>
            </a:r>
            <a:r>
              <a:rPr lang="fa-IR" sz="4000" dirty="0" smtClean="0">
                <a:solidFill>
                  <a:schemeClr val="bg1"/>
                </a:solidFill>
                <a:cs typeface="Dast Nevis" pitchFamily="66" charset="-78"/>
              </a:rPr>
              <a:t> </a:t>
            </a:r>
          </a:p>
          <a:p>
            <a:pPr algn="ctr" rtl="1"/>
            <a:r>
              <a:rPr lang="fa-IR" sz="4000" dirty="0" smtClean="0">
                <a:solidFill>
                  <a:schemeClr val="bg1"/>
                </a:solidFill>
                <a:cs typeface="Dast Nevis" pitchFamily="66" charset="-78"/>
              </a:rPr>
              <a:t>را اثبات کنیم؟</a:t>
            </a:r>
            <a:endParaRPr lang="en-US" sz="4000" dirty="0">
              <a:solidFill>
                <a:schemeClr val="bg1"/>
              </a:solidFill>
              <a:cs typeface="Dast Nevis" pitchFamily="66" charset="-78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12954" y="3258751"/>
            <a:ext cx="3573845" cy="2867412"/>
          </a:xfrm>
        </p:spPr>
        <p:txBody>
          <a:bodyPr/>
          <a:lstStyle/>
          <a:p>
            <a:pPr algn="l"/>
            <a:r>
              <a:rPr lang="fa-IR" dirty="0" smtClean="0"/>
              <a:t>فرایند تست مدل کسب و کار</a:t>
            </a:r>
            <a:endParaRPr lang="en-US" dirty="0"/>
          </a:p>
        </p:txBody>
      </p:sp>
      <p:pic>
        <p:nvPicPr>
          <p:cNvPr id="7" name="Picture 6" descr="lego-anatomy-20111116-134203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48822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2882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8774" b="8774"/>
          <a:stretch>
            <a:fillRect/>
          </a:stretch>
        </p:blipFill>
        <p:spPr>
          <a:xfrm>
            <a:off x="457200" y="2127788"/>
            <a:ext cx="8046766" cy="4425412"/>
          </a:xfrm>
        </p:spPr>
      </p:pic>
      <p:sp>
        <p:nvSpPr>
          <p:cNvPr id="7" name="Oval 6"/>
          <p:cNvSpPr/>
          <p:nvPr/>
        </p:nvSpPr>
        <p:spPr>
          <a:xfrm>
            <a:off x="6600055" y="2930383"/>
            <a:ext cx="1754445" cy="898837"/>
          </a:xfrm>
          <a:prstGeom prst="ellipse">
            <a:avLst/>
          </a:prstGeom>
          <a:noFill/>
          <a:ln w="3810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5096245" y="4219719"/>
            <a:ext cx="1754445" cy="668462"/>
          </a:xfrm>
          <a:prstGeom prst="ellipse">
            <a:avLst/>
          </a:prstGeom>
          <a:noFill/>
          <a:ln w="3810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537136" y="3286141"/>
            <a:ext cx="1754445" cy="668462"/>
          </a:xfrm>
          <a:prstGeom prst="ellipse">
            <a:avLst/>
          </a:prstGeom>
          <a:noFill/>
          <a:ln w="3810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3587397" y="3731219"/>
            <a:ext cx="1754445" cy="668462"/>
          </a:xfrm>
          <a:prstGeom prst="ellipse">
            <a:avLst/>
          </a:prstGeom>
          <a:noFill/>
          <a:ln w="3810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457200" y="152400"/>
            <a:ext cx="83820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B Yekan" pitchFamily="2" charset="-78"/>
              </a:rPr>
              <a:t>1. شناسایی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595258" y="685800"/>
            <a:ext cx="2862942" cy="138499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خطرات</a:t>
            </a:r>
          </a:p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عوامل نامعین</a:t>
            </a:r>
          </a:p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عوامل ناشناخته</a:t>
            </a:r>
            <a:endParaRPr lang="en-US" sz="2800" dirty="0">
              <a:solidFill>
                <a:schemeClr val="bg1"/>
              </a:solidFill>
              <a:cs typeface="B Yeka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02389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65140" t="8774" b="8774"/>
          <a:stretch/>
        </p:blipFill>
        <p:spPr>
          <a:xfrm>
            <a:off x="4800600" y="762000"/>
            <a:ext cx="3627165" cy="5722370"/>
          </a:xfrm>
        </p:spPr>
      </p:pic>
      <p:sp>
        <p:nvSpPr>
          <p:cNvPr id="7" name="Oval 6"/>
          <p:cNvSpPr/>
          <p:nvPr/>
        </p:nvSpPr>
        <p:spPr>
          <a:xfrm>
            <a:off x="5791200" y="1596401"/>
            <a:ext cx="2563300" cy="1451599"/>
          </a:xfrm>
          <a:prstGeom prst="ellipse">
            <a:avLst/>
          </a:prstGeom>
          <a:noFill/>
          <a:ln w="38100" cmpd="sng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57200" y="152400"/>
            <a:ext cx="83820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4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B Yekan" pitchFamily="2" charset="-78"/>
              </a:rPr>
              <a:t>1. انتخاب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7200" y="1524000"/>
            <a:ext cx="2862942" cy="120032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600" dirty="0" smtClean="0">
                <a:solidFill>
                  <a:schemeClr val="bg1"/>
                </a:solidFill>
                <a:cs typeface="B Yekan" pitchFamily="2" charset="-78"/>
              </a:rPr>
              <a:t>یک مورد</a:t>
            </a:r>
          </a:p>
          <a:p>
            <a:pPr algn="ctr" rtl="1"/>
            <a:r>
              <a:rPr lang="fa-IR" sz="3600" dirty="0" smtClean="0">
                <a:solidFill>
                  <a:schemeClr val="bg1"/>
                </a:solidFill>
                <a:cs typeface="B Yekan" pitchFamily="2" charset="-78"/>
              </a:rPr>
              <a:t>در هر زمان</a:t>
            </a:r>
            <a:endParaRPr lang="en-US" sz="3600" dirty="0">
              <a:solidFill>
                <a:schemeClr val="bg1"/>
              </a:solidFill>
              <a:cs typeface="B Yeka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4093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78182" t="22674" r="2534" b="58441"/>
          <a:stretch/>
        </p:blipFill>
        <p:spPr>
          <a:xfrm>
            <a:off x="933532" y="2418203"/>
            <a:ext cx="2776662" cy="1813806"/>
          </a:xfrm>
        </p:spPr>
      </p:pic>
      <p:sp>
        <p:nvSpPr>
          <p:cNvPr id="3" name="TextBox 2"/>
          <p:cNvSpPr txBox="1"/>
          <p:nvPr/>
        </p:nvSpPr>
        <p:spPr>
          <a:xfrm>
            <a:off x="3028324" y="3888760"/>
            <a:ext cx="4125136" cy="2207240"/>
          </a:xfrm>
          <a:prstGeom prst="ellips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a-IR" sz="3200" dirty="0" smtClean="0">
                <a:latin typeface="Garamond"/>
                <a:cs typeface="B Yekan" pitchFamily="2" charset="-78"/>
              </a:rPr>
              <a:t>آیا این یک بخش مشتری قابل شناسایی است؟</a:t>
            </a:r>
            <a:endParaRPr lang="en-US" sz="3200" dirty="0">
              <a:latin typeface="Garamond"/>
              <a:cs typeface="B Yekan" pitchFamily="2" charset="-78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3. بیان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2400" y="1219200"/>
            <a:ext cx="5105400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600" dirty="0" smtClean="0">
                <a:solidFill>
                  <a:schemeClr val="bg1"/>
                </a:solidFill>
                <a:cs typeface="B Yekan" pitchFamily="2" charset="-78"/>
              </a:rPr>
              <a:t>چه چیزی می‌خواهید بفهمید؟</a:t>
            </a:r>
            <a:endParaRPr lang="en-US" sz="3600" dirty="0">
              <a:solidFill>
                <a:schemeClr val="bg1"/>
              </a:solidFill>
              <a:cs typeface="B Yeka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1375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143000"/>
            <a:ext cx="8839200" cy="5715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9217" y="5334000"/>
            <a:ext cx="8370957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 rtl="1"/>
            <a:r>
              <a:rPr lang="fa-IR" sz="4000" b="1" dirty="0" smtClean="0">
                <a:ln w="50800"/>
                <a:solidFill>
                  <a:schemeClr val="bg1">
                    <a:shade val="50000"/>
                  </a:schemeClr>
                </a:solidFill>
                <a:effectLst>
                  <a:glow rad="482600">
                    <a:schemeClr val="tx1">
                      <a:alpha val="75000"/>
                    </a:schemeClr>
                  </a:glow>
                </a:effectLst>
                <a:latin typeface="Garamond"/>
                <a:cs typeface="Dast Nevis" pitchFamily="66" charset="-78"/>
              </a:rPr>
              <a:t>ما معتقدیم که مجموعه‌داران را می‌توان با استفاده از اشیایی که جمع می‌کنند از هم جدا کنیم.</a:t>
            </a:r>
            <a:endParaRPr lang="en-US" sz="4000" dirty="0">
              <a:ln w="50800"/>
              <a:solidFill>
                <a:schemeClr val="bg1">
                  <a:shade val="50000"/>
                </a:schemeClr>
              </a:solidFill>
              <a:effectLst>
                <a:glow rad="482600">
                  <a:schemeClr val="tx1">
                    <a:alpha val="75000"/>
                  </a:schemeClr>
                </a:glow>
              </a:effectLst>
              <a:latin typeface="Garamond"/>
              <a:cs typeface="Dast Nevis" pitchFamily="66" charset="-78"/>
            </a:endParaRPr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0"/>
            <a:ext cx="8382000" cy="990600"/>
          </a:xfrm>
        </p:spPr>
        <p:txBody>
          <a:bodyPr/>
          <a:lstStyle/>
          <a:p>
            <a:r>
              <a:rPr lang="fa-IR" dirty="0" smtClean="0"/>
              <a:t>4. چارچوب‌دهی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52400" y="1219200"/>
            <a:ext cx="5105400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600" dirty="0" smtClean="0">
                <a:solidFill>
                  <a:schemeClr val="bg1"/>
                </a:solidFill>
                <a:cs typeface="B Yekan" pitchFamily="2" charset="-78"/>
              </a:rPr>
              <a:t>به فرضیات‌تان</a:t>
            </a:r>
            <a:endParaRPr lang="en-US" sz="3600" dirty="0">
              <a:solidFill>
                <a:schemeClr val="bg1"/>
              </a:solidFill>
              <a:cs typeface="B Yeka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13759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bigstock_Notebook_Paper_3453328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95700" y="0"/>
            <a:ext cx="5143500" cy="685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457200" y="0"/>
            <a:ext cx="8382000" cy="990600"/>
          </a:xfrm>
        </p:spPr>
        <p:txBody>
          <a:bodyPr/>
          <a:lstStyle/>
          <a:p>
            <a:r>
              <a:rPr lang="fa-IR" dirty="0" smtClean="0"/>
              <a:t>5. طراحی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2400" y="1219200"/>
            <a:ext cx="3429000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600" dirty="0" smtClean="0">
                <a:solidFill>
                  <a:schemeClr val="bg1"/>
                </a:solidFill>
                <a:cs typeface="B Yekan" pitchFamily="2" charset="-78"/>
              </a:rPr>
              <a:t>یک آزمایش</a:t>
            </a:r>
            <a:endParaRPr lang="en-US" sz="3600" dirty="0">
              <a:solidFill>
                <a:schemeClr val="bg1"/>
              </a:solidFill>
              <a:cs typeface="B Yeka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26489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066800"/>
            <a:ext cx="8839200" cy="6287116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152400"/>
            <a:ext cx="4114800" cy="990600"/>
          </a:xfrm>
        </p:spPr>
        <p:txBody>
          <a:bodyPr/>
          <a:lstStyle/>
          <a:p>
            <a:r>
              <a:rPr lang="fa-IR" dirty="0" smtClean="0"/>
              <a:t>6. اجرا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52400" y="1219200"/>
            <a:ext cx="2362200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600" dirty="0" smtClean="0">
                <a:solidFill>
                  <a:schemeClr val="bg1"/>
                </a:solidFill>
                <a:cs typeface="B Yekan" pitchFamily="2" charset="-78"/>
              </a:rPr>
              <a:t>آزمایش</a:t>
            </a:r>
            <a:endParaRPr lang="en-US" sz="3600" dirty="0">
              <a:solidFill>
                <a:schemeClr val="bg1"/>
              </a:solidFill>
              <a:cs typeface="B Yeka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57642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H="1">
            <a:off x="371551" y="344137"/>
            <a:ext cx="3215846" cy="1110927"/>
          </a:xfrm>
        </p:spPr>
        <p:txBody>
          <a:bodyPr>
            <a:normAutofit/>
          </a:bodyPr>
          <a:lstStyle/>
          <a:p>
            <a:pPr algn="l"/>
            <a:r>
              <a:rPr lang="fa-IR" dirty="0" smtClean="0"/>
              <a:t>7. اندازه‌گیری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 cstate="print"/>
          <a:srcRect l="65140" t="8774" b="8774"/>
          <a:stretch/>
        </p:blipFill>
        <p:spPr>
          <a:xfrm>
            <a:off x="4800600" y="457200"/>
            <a:ext cx="3791550" cy="5981710"/>
          </a:xfrm>
        </p:spPr>
      </p:pic>
      <p:pic>
        <p:nvPicPr>
          <p:cNvPr id="10" name="Picture 9" descr="picture-splitted-pie-chart2.jpe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8052" y="3185781"/>
            <a:ext cx="3607171" cy="31965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thumb_COLOURBOX2853640.jpeg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8073144">
            <a:off x="3824422" y="1754559"/>
            <a:ext cx="3465267" cy="21333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2400" y="1524000"/>
            <a:ext cx="3429000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600" dirty="0" smtClean="0">
                <a:solidFill>
                  <a:schemeClr val="bg1"/>
                </a:solidFill>
                <a:cs typeface="B Yekan" pitchFamily="2" charset="-78"/>
              </a:rPr>
              <a:t>نتایج</a:t>
            </a:r>
            <a:endParaRPr lang="en-US" sz="3600" dirty="0">
              <a:solidFill>
                <a:schemeClr val="bg1"/>
              </a:solidFill>
              <a:cs typeface="B Yeka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086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فقط مجموعه‌ای از فرضیات است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 t="14642"/>
          <a:stretch>
            <a:fillRect/>
          </a:stretch>
        </p:blipFill>
        <p:spPr bwMode="auto">
          <a:xfrm>
            <a:off x="685800" y="1371600"/>
            <a:ext cx="7639050" cy="4886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sz="3600" dirty="0" smtClean="0"/>
              <a:t>یکی از تکنیک‌های اثبات فرضیه‌ها...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http://www.yuhiro.de/wp-content/uploads/2013/07/One-Hour-To-Build.png"/>
          <p:cNvPicPr>
            <a:picLocks noChangeAspect="1" noChangeArrowheads="1"/>
          </p:cNvPicPr>
          <p:nvPr/>
        </p:nvPicPr>
        <p:blipFill>
          <a:blip r:embed="rId2" cstate="print"/>
          <a:srcRect b="24107"/>
          <a:stretch>
            <a:fillRect/>
          </a:stretch>
        </p:blipFill>
        <p:spPr bwMode="auto">
          <a:xfrm>
            <a:off x="0" y="1219200"/>
            <a:ext cx="8839200" cy="5638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http://www.yuhiro.de/wp-content/uploads/2013/07/One-Hour-To-Build.png"/>
          <p:cNvPicPr>
            <a:picLocks noChangeAspect="1" noChangeArrowheads="1"/>
          </p:cNvPicPr>
          <p:nvPr/>
        </p:nvPicPr>
        <p:blipFill>
          <a:blip r:embed="rId2" cstate="print"/>
          <a:srcRect b="24107"/>
          <a:stretch>
            <a:fillRect/>
          </a:stretch>
        </p:blipFill>
        <p:spPr bwMode="auto">
          <a:xfrm>
            <a:off x="0" y="1219200"/>
            <a:ext cx="8839200" cy="56388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76200" y="1295400"/>
            <a:ext cx="5029200" cy="150810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ساخت</a:t>
            </a:r>
          </a:p>
          <a:p>
            <a:pPr algn="ctr" rtl="1"/>
            <a:r>
              <a:rPr lang="fa-IR" sz="3600" dirty="0" smtClean="0"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cs typeface="B Yekan" pitchFamily="2" charset="-78"/>
              </a:rPr>
              <a:t>کمترین محصول پذیرفتنی</a:t>
            </a:r>
            <a:endParaRPr lang="fa-IR" sz="2800" dirty="0" smtClean="0">
              <a:solidFill>
                <a:schemeClr val="bg1"/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  <a:cs typeface="B Yekan" pitchFamily="2" charset="-78"/>
            </a:endParaRPr>
          </a:p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است</a:t>
            </a:r>
            <a:endParaRPr lang="en-US" sz="28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382000" cy="990600"/>
          </a:xfrm>
        </p:spPr>
        <p:txBody>
          <a:bodyPr>
            <a:normAutofit/>
          </a:bodyPr>
          <a:lstStyle/>
          <a:p>
            <a:r>
              <a:rPr lang="fa-IR" sz="3600" dirty="0" smtClean="0"/>
              <a:t>یکی از تکنیک‌های اثبات فرضیه‌ها...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76200" y="2895600"/>
            <a:ext cx="5029200" cy="52322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en-US" sz="2800" dirty="0" smtClean="0">
                <a:solidFill>
                  <a:schemeClr val="bg1"/>
                </a:solidFill>
                <a:cs typeface="B Yekan" pitchFamily="2" charset="-78"/>
              </a:rPr>
              <a:t>Minimum Viable Product</a:t>
            </a:r>
            <a:endParaRPr lang="en-US" sz="2800" dirty="0">
              <a:solidFill>
                <a:schemeClr val="bg1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www.yuhiro.de/wp-content/uploads/2013/07/One-Hour-To-Build.png"/>
          <p:cNvPicPr>
            <a:picLocks noChangeAspect="1" noChangeArrowheads="1"/>
          </p:cNvPicPr>
          <p:nvPr/>
        </p:nvPicPr>
        <p:blipFill>
          <a:blip r:embed="rId2" cstate="print"/>
          <a:srcRect b="24107"/>
          <a:stretch>
            <a:fillRect/>
          </a:stretch>
        </p:blipFill>
        <p:spPr bwMode="auto">
          <a:xfrm>
            <a:off x="0" y="1219200"/>
            <a:ext cx="8839200" cy="5638800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200" y="1295400"/>
            <a:ext cx="5029200" cy="150810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ساخت</a:t>
            </a:r>
          </a:p>
          <a:p>
            <a:pPr algn="ctr" rtl="1"/>
            <a:r>
              <a:rPr lang="fa-IR" sz="3600" dirty="0" smtClean="0"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cs typeface="B Yekan" pitchFamily="2" charset="-78"/>
              </a:rPr>
              <a:t>کمترین محصول پذیرفتنی</a:t>
            </a:r>
            <a:endParaRPr lang="fa-IR" sz="2800" dirty="0" smtClean="0">
              <a:solidFill>
                <a:schemeClr val="bg1"/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  <a:cs typeface="B Yekan" pitchFamily="2" charset="-78"/>
            </a:endParaRPr>
          </a:p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است</a:t>
            </a:r>
            <a:endParaRPr lang="en-US" sz="28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382000" cy="990600"/>
          </a:xfrm>
        </p:spPr>
        <p:txBody>
          <a:bodyPr>
            <a:normAutofit/>
          </a:bodyPr>
          <a:lstStyle/>
          <a:p>
            <a:r>
              <a:rPr lang="fa-IR" sz="3600" dirty="0" smtClean="0"/>
              <a:t>یکی از تکنیک‌های اثبات فرضیه‌ها...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76200" y="2895600"/>
            <a:ext cx="5029200" cy="52322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en-US" sz="2800" dirty="0" smtClean="0">
                <a:solidFill>
                  <a:schemeClr val="bg1"/>
                </a:solidFill>
                <a:cs typeface="B Yekan" pitchFamily="2" charset="-78"/>
              </a:rPr>
              <a:t>Minimum Viable Product</a:t>
            </a:r>
            <a:endParaRPr lang="en-US" sz="28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" y="3505200"/>
            <a:ext cx="5029200" cy="224676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justLow" rtl="1"/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کمینه محصول پذیرفتنی، نسخه‌ای از محصول جدید است که به تیم  اجازه می‌دهد تا بیشترین میزان «یادگیری معتبر» درباره مشتریان را با کمترین تلاش به دست آورند</a:t>
            </a:r>
            <a:endParaRPr lang="en-US" sz="28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200" y="5801380"/>
            <a:ext cx="1524000" cy="52322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اریک رایز</a:t>
            </a:r>
            <a:endParaRPr lang="en-US" sz="2800" dirty="0">
              <a:solidFill>
                <a:schemeClr val="bg1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http://www.yuhiro.de/wp-content/uploads/2013/07/One-Hour-To-Build.png"/>
          <p:cNvPicPr>
            <a:picLocks noChangeAspect="1" noChangeArrowheads="1"/>
          </p:cNvPicPr>
          <p:nvPr/>
        </p:nvPicPr>
        <p:blipFill>
          <a:blip r:embed="rId2" cstate="print"/>
          <a:srcRect b="24107"/>
          <a:stretch>
            <a:fillRect/>
          </a:stretch>
        </p:blipFill>
        <p:spPr bwMode="auto">
          <a:xfrm>
            <a:off x="0" y="1219200"/>
            <a:ext cx="8839200" cy="5638800"/>
          </a:xfrm>
          <a:prstGeom prst="rect">
            <a:avLst/>
          </a:prstGeom>
          <a:noFill/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200" y="1295400"/>
            <a:ext cx="5029200" cy="150810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ساخت</a:t>
            </a:r>
          </a:p>
          <a:p>
            <a:pPr algn="ctr" rtl="1"/>
            <a:r>
              <a:rPr lang="fa-IR" sz="3600" dirty="0" smtClean="0"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cs typeface="B Yekan" pitchFamily="2" charset="-78"/>
              </a:rPr>
              <a:t>کمترین محصول پذیرفتنی</a:t>
            </a:r>
            <a:endParaRPr lang="fa-IR" sz="2800" dirty="0" smtClean="0">
              <a:solidFill>
                <a:schemeClr val="bg1"/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  <a:cs typeface="B Yekan" pitchFamily="2" charset="-78"/>
            </a:endParaRPr>
          </a:p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است</a:t>
            </a:r>
            <a:endParaRPr lang="en-US" sz="28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382000" cy="990600"/>
          </a:xfrm>
        </p:spPr>
        <p:txBody>
          <a:bodyPr>
            <a:normAutofit/>
          </a:bodyPr>
          <a:lstStyle/>
          <a:p>
            <a:r>
              <a:rPr lang="fa-IR" sz="3600" dirty="0" smtClean="0"/>
              <a:t>یکی از تکنیک‌های اثبات فرضیه‌ها...</a:t>
            </a:r>
            <a:endParaRPr lang="en-US" sz="3600" dirty="0"/>
          </a:p>
        </p:txBody>
      </p:sp>
      <p:sp>
        <p:nvSpPr>
          <p:cNvPr id="8" name="TextBox 7"/>
          <p:cNvSpPr txBox="1"/>
          <p:nvPr/>
        </p:nvSpPr>
        <p:spPr>
          <a:xfrm>
            <a:off x="76200" y="2895600"/>
            <a:ext cx="5029200" cy="52322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en-US" sz="2800" dirty="0" smtClean="0">
                <a:solidFill>
                  <a:schemeClr val="bg1"/>
                </a:solidFill>
                <a:cs typeface="B Yekan" pitchFamily="2" charset="-78"/>
              </a:rPr>
              <a:t>Minimum Viable Product</a:t>
            </a:r>
            <a:endParaRPr lang="en-US" sz="28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200" y="3505200"/>
            <a:ext cx="5029200" cy="224676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justLow" rtl="1"/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به همین دلیل است که کارآفرینی در استارتاپ در واقع مجموعه‌ای از </a:t>
            </a:r>
            <a:r>
              <a:rPr lang="en-US" sz="2800" dirty="0" smtClean="0">
                <a:solidFill>
                  <a:schemeClr val="bg1"/>
                </a:solidFill>
                <a:cs typeface="B Yekan" pitchFamily="2" charset="-78"/>
              </a:rPr>
              <a:t>mvp</a:t>
            </a:r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هاست که هر کدام طراحی شده‌اند تا به یک پرسش (فرضیه) مشخص پاسخ دهند.</a:t>
            </a:r>
            <a:endParaRPr lang="en-US" sz="28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200" y="5801380"/>
            <a:ext cx="1524000" cy="523220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اریک رایز</a:t>
            </a:r>
            <a:endParaRPr lang="en-US" sz="2800" dirty="0">
              <a:solidFill>
                <a:schemeClr val="bg1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rcRect t="4839" b="4874"/>
          <a:stretch>
            <a:fillRect/>
          </a:stretch>
        </p:blipFill>
        <p:spPr bwMode="auto">
          <a:xfrm>
            <a:off x="1400298" y="1447800"/>
            <a:ext cx="6158096" cy="4174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457200" y="76200"/>
            <a:ext cx="83820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3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B Yekan" pitchFamily="2" charset="-78"/>
              </a:rPr>
              <a:t>سنجش</a:t>
            </a:r>
            <a:r>
              <a:rPr kumimoji="0" lang="fa-IR" sz="3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B Yekan" pitchFamily="2" charset="-78"/>
              </a:rPr>
              <a:t> درست بازار با استفاده از </a:t>
            </a:r>
            <a:r>
              <a:rPr kumimoji="0" lang="en-US" sz="36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j-ea"/>
                <a:cs typeface="B Yekan" pitchFamily="2" charset="-78"/>
              </a:rPr>
              <a:t>mvp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+mj-ea"/>
              <a:cs typeface="B Yeka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55449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://vcasoldiers.com/communities/8/004/007/310/148/images/4535938850.jpg"/>
          <p:cNvPicPr>
            <a:picLocks noChangeAspect="1" noChangeArrowheads="1"/>
          </p:cNvPicPr>
          <p:nvPr/>
        </p:nvPicPr>
        <p:blipFill>
          <a:blip r:embed="rId2" cstate="print"/>
          <a:srcRect r="3333"/>
          <a:stretch>
            <a:fillRect/>
          </a:stretch>
        </p:blipFill>
        <p:spPr bwMode="auto">
          <a:xfrm>
            <a:off x="0" y="0"/>
            <a:ext cx="88392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هدف از </a:t>
            </a:r>
            <a:r>
              <a:rPr lang="en-US" dirty="0" smtClean="0"/>
              <a:t>mvp</a:t>
            </a:r>
            <a:r>
              <a:rPr lang="fa-IR" dirty="0" smtClean="0"/>
              <a:t> کسب درآمد نیست...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http://vcasoldiers.com/communities/8/004/007/310/148/images/4535938850.jpg"/>
          <p:cNvPicPr>
            <a:picLocks noChangeAspect="1" noChangeArrowheads="1"/>
          </p:cNvPicPr>
          <p:nvPr/>
        </p:nvPicPr>
        <p:blipFill>
          <a:blip r:embed="rId2" cstate="print"/>
          <a:srcRect r="3333"/>
          <a:stretch>
            <a:fillRect/>
          </a:stretch>
        </p:blipFill>
        <p:spPr bwMode="auto">
          <a:xfrm>
            <a:off x="0" y="0"/>
            <a:ext cx="88392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هدف از </a:t>
            </a:r>
            <a:r>
              <a:rPr lang="en-US" dirty="0" smtClean="0"/>
              <a:t>mvp</a:t>
            </a:r>
            <a:r>
              <a:rPr lang="fa-IR" dirty="0" smtClean="0"/>
              <a:t> کسب درآمد نیست...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724400" y="1143000"/>
            <a:ext cx="2819400" cy="169277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هدف</a:t>
            </a:r>
          </a:p>
          <a:p>
            <a:pPr algn="ctr" rtl="1"/>
            <a:r>
              <a:rPr lang="fa-IR" sz="4800" dirty="0" smtClean="0"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cs typeface="B Yekan" pitchFamily="2" charset="-78"/>
              </a:rPr>
              <a:t>یادگیری</a:t>
            </a:r>
          </a:p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است</a:t>
            </a:r>
            <a:endParaRPr lang="en-US" sz="2800" dirty="0">
              <a:solidFill>
                <a:schemeClr val="bg1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داستان‌های شگفت‌انگیز از </a:t>
            </a:r>
            <a:r>
              <a:rPr lang="en-US" dirty="0" err="1" smtClean="0"/>
              <a:t>mvp</a:t>
            </a:r>
            <a:r>
              <a:rPr lang="fa-IR" dirty="0" smtClean="0"/>
              <a:t>ها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11"/>
          <p:cNvSpPr txBox="1"/>
          <p:nvPr/>
        </p:nvSpPr>
        <p:spPr>
          <a:xfrm>
            <a:off x="152400" y="1447800"/>
            <a:ext cx="2895600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en-US" sz="3600" dirty="0" smtClean="0">
                <a:solidFill>
                  <a:schemeClr val="bg1"/>
                </a:solidFill>
                <a:cs typeface="B Yekan" pitchFamily="2" charset="-78"/>
              </a:rPr>
              <a:t>Dropbox.com</a:t>
            </a:r>
            <a:endParaRPr lang="en-US" sz="2000" dirty="0">
              <a:solidFill>
                <a:schemeClr val="bg1"/>
              </a:solidFill>
              <a:cs typeface="B Yekan" pitchFamily="2" charset="-78"/>
            </a:endParaRPr>
          </a:p>
        </p:txBody>
      </p:sp>
      <p:pic>
        <p:nvPicPr>
          <p:cNvPr id="1026" name="Picture 2" descr="http://yhponline.com/wp-content/uploads/Drew-Houston-Dropbox-Y-Combinator.png"/>
          <p:cNvPicPr>
            <a:picLocks noChangeAspect="1" noChangeArrowheads="1"/>
          </p:cNvPicPr>
          <p:nvPr/>
        </p:nvPicPr>
        <p:blipFill>
          <a:blip r:embed="rId2" cstate="print"/>
          <a:srcRect b="20346"/>
          <a:stretch>
            <a:fillRect/>
          </a:stretch>
        </p:blipFill>
        <p:spPr bwMode="auto">
          <a:xfrm>
            <a:off x="3067928" y="1447800"/>
            <a:ext cx="5733222" cy="4080901"/>
          </a:xfrm>
          <a:prstGeom prst="rect">
            <a:avLst/>
          </a:prstGeom>
          <a:noFill/>
        </p:spPr>
      </p:pic>
      <p:pic>
        <p:nvPicPr>
          <p:cNvPr id="9" name="Picture 11" descr="C:\Documents and Settings\Mahdi\Desktop\dropbox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4495800"/>
            <a:ext cx="1905000" cy="1905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داستان‌های شگفت‌انگیز از </a:t>
            </a:r>
            <a:r>
              <a:rPr lang="en-US" dirty="0" err="1" smtClean="0"/>
              <a:t>mvp</a:t>
            </a:r>
            <a:r>
              <a:rPr lang="fa-IR" dirty="0" smtClean="0"/>
              <a:t>ها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11"/>
          <p:cNvSpPr txBox="1"/>
          <p:nvPr/>
        </p:nvSpPr>
        <p:spPr>
          <a:xfrm>
            <a:off x="152400" y="1447800"/>
            <a:ext cx="2895600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en-US" sz="3600" dirty="0" smtClean="0">
                <a:solidFill>
                  <a:schemeClr val="bg1"/>
                </a:solidFill>
                <a:cs typeface="B Yekan" pitchFamily="2" charset="-78"/>
              </a:rPr>
              <a:t>Dropbox.com</a:t>
            </a:r>
            <a:endParaRPr lang="en-US" sz="20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5" name="TextBox 11"/>
          <p:cNvSpPr txBox="1"/>
          <p:nvPr/>
        </p:nvSpPr>
        <p:spPr>
          <a:xfrm>
            <a:off x="152400" y="2133600"/>
            <a:ext cx="2895600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یک ویدئو 3 دقیقه‌ای</a:t>
            </a:r>
            <a:endParaRPr lang="en-US" sz="1400" dirty="0">
              <a:solidFill>
                <a:schemeClr val="bg1"/>
              </a:solidFill>
              <a:cs typeface="B Yekan" pitchFamily="2" charset="-78"/>
            </a:endParaRPr>
          </a:p>
        </p:txBody>
      </p:sp>
      <p:pic>
        <p:nvPicPr>
          <p:cNvPr id="1026" name="Picture 2" descr="http://yhponline.com/wp-content/uploads/Drew-Houston-Dropbox-Y-Combinator.png"/>
          <p:cNvPicPr>
            <a:picLocks noChangeAspect="1" noChangeArrowheads="1"/>
          </p:cNvPicPr>
          <p:nvPr/>
        </p:nvPicPr>
        <p:blipFill>
          <a:blip r:embed="rId2" cstate="print"/>
          <a:srcRect b="20346"/>
          <a:stretch>
            <a:fillRect/>
          </a:stretch>
        </p:blipFill>
        <p:spPr bwMode="auto">
          <a:xfrm>
            <a:off x="3067928" y="1447800"/>
            <a:ext cx="5733222" cy="4080901"/>
          </a:xfrm>
          <a:prstGeom prst="rect">
            <a:avLst/>
          </a:prstGeom>
          <a:noFill/>
        </p:spPr>
      </p:pic>
      <p:pic>
        <p:nvPicPr>
          <p:cNvPr id="9" name="Picture 11" descr="C:\Documents and Settings\Mahdi\Desktop\dropbox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4495800"/>
            <a:ext cx="1905000" cy="1905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داستان‌های شگفت‌انگیز از </a:t>
            </a:r>
            <a:r>
              <a:rPr lang="en-US" dirty="0" err="1" smtClean="0"/>
              <a:t>mvp</a:t>
            </a:r>
            <a:r>
              <a:rPr lang="fa-IR" dirty="0" smtClean="0"/>
              <a:t>ها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11"/>
          <p:cNvSpPr txBox="1"/>
          <p:nvPr/>
        </p:nvSpPr>
        <p:spPr>
          <a:xfrm>
            <a:off x="152400" y="1447800"/>
            <a:ext cx="2895600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en-US" sz="3600" dirty="0" smtClean="0">
                <a:solidFill>
                  <a:schemeClr val="bg1"/>
                </a:solidFill>
                <a:cs typeface="B Yekan" pitchFamily="2" charset="-78"/>
              </a:rPr>
              <a:t>Dropbox.com</a:t>
            </a:r>
            <a:endParaRPr lang="en-US" sz="20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5" name="TextBox 11"/>
          <p:cNvSpPr txBox="1"/>
          <p:nvPr/>
        </p:nvSpPr>
        <p:spPr>
          <a:xfrm>
            <a:off x="152400" y="2133600"/>
            <a:ext cx="2895600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یک ویدئو 3 دقیقه‌ای</a:t>
            </a:r>
            <a:endParaRPr lang="en-US" sz="1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6" name="TextBox 11"/>
          <p:cNvSpPr txBox="1"/>
          <p:nvPr/>
        </p:nvSpPr>
        <p:spPr>
          <a:xfrm>
            <a:off x="152400" y="2633004"/>
            <a:ext cx="2895600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بدون کدنویسی</a:t>
            </a:r>
            <a:endParaRPr lang="en-US" sz="1400" dirty="0">
              <a:solidFill>
                <a:schemeClr val="bg1"/>
              </a:solidFill>
              <a:cs typeface="B Yekan" pitchFamily="2" charset="-78"/>
            </a:endParaRPr>
          </a:p>
        </p:txBody>
      </p:sp>
      <p:pic>
        <p:nvPicPr>
          <p:cNvPr id="1026" name="Picture 2" descr="http://yhponline.com/wp-content/uploads/Drew-Houston-Dropbox-Y-Combinator.png"/>
          <p:cNvPicPr>
            <a:picLocks noChangeAspect="1" noChangeArrowheads="1"/>
          </p:cNvPicPr>
          <p:nvPr/>
        </p:nvPicPr>
        <p:blipFill>
          <a:blip r:embed="rId2" cstate="print"/>
          <a:srcRect b="20346"/>
          <a:stretch>
            <a:fillRect/>
          </a:stretch>
        </p:blipFill>
        <p:spPr bwMode="auto">
          <a:xfrm>
            <a:off x="3067928" y="1447800"/>
            <a:ext cx="5733222" cy="4080901"/>
          </a:xfrm>
          <a:prstGeom prst="rect">
            <a:avLst/>
          </a:prstGeom>
          <a:noFill/>
        </p:spPr>
      </p:pic>
      <p:pic>
        <p:nvPicPr>
          <p:cNvPr id="9" name="Picture 11" descr="C:\Documents and Settings\Mahdi\Desktop\dropbox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4495800"/>
            <a:ext cx="1905000" cy="1905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 smtClean="0"/>
              <a:t>بنابراین شما باید از ساختمان بیرون زده...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100" name="Picture 4" descr="http://startupjuncture.com/wp-content/uploads/2013/05/get-out-of-the-buildin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43000"/>
            <a:ext cx="8839200" cy="5715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5105400" y="5704582"/>
            <a:ext cx="3657600" cy="1077218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r" rtl="1"/>
            <a:r>
              <a:rPr lang="fa-IR" sz="3200" dirty="0" smtClean="0">
                <a:solidFill>
                  <a:schemeClr val="bg1"/>
                </a:solidFill>
                <a:cs typeface="B Yekan" pitchFamily="2" charset="-78"/>
              </a:rPr>
              <a:t>و فرضیات خود را (با مشتری) ارزیابی کنید.</a:t>
            </a:r>
            <a:endParaRPr lang="en-US" sz="3200" dirty="0">
              <a:solidFill>
                <a:schemeClr val="bg1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داستان‌های شگفت‌انگیز از </a:t>
            </a:r>
            <a:r>
              <a:rPr lang="en-US" dirty="0" err="1" smtClean="0"/>
              <a:t>mvp</a:t>
            </a:r>
            <a:r>
              <a:rPr lang="fa-IR" dirty="0" smtClean="0"/>
              <a:t>ها</a:t>
            </a:r>
            <a:endParaRPr lang="en-US" dirty="0"/>
          </a:p>
        </p:txBody>
      </p:sp>
      <p:sp>
        <p:nvSpPr>
          <p:cNvPr id="4" name="TextBox 11"/>
          <p:cNvSpPr txBox="1"/>
          <p:nvPr/>
        </p:nvSpPr>
        <p:spPr>
          <a:xfrm>
            <a:off x="152400" y="1447800"/>
            <a:ext cx="2895600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en-US" sz="3600" dirty="0" smtClean="0">
                <a:solidFill>
                  <a:schemeClr val="bg1"/>
                </a:solidFill>
                <a:cs typeface="B Yekan" pitchFamily="2" charset="-78"/>
              </a:rPr>
              <a:t>Dropbox.com</a:t>
            </a:r>
            <a:endParaRPr lang="en-US" sz="20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5" name="TextBox 11"/>
          <p:cNvSpPr txBox="1"/>
          <p:nvPr/>
        </p:nvSpPr>
        <p:spPr>
          <a:xfrm>
            <a:off x="152400" y="2133600"/>
            <a:ext cx="2895600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یک ویدئو 3 دقیقه‌ای</a:t>
            </a:r>
            <a:endParaRPr lang="en-US" sz="1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6" name="TextBox 11"/>
          <p:cNvSpPr txBox="1"/>
          <p:nvPr/>
        </p:nvSpPr>
        <p:spPr>
          <a:xfrm>
            <a:off x="152400" y="2633004"/>
            <a:ext cx="2895600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بدون کدنویسی</a:t>
            </a:r>
            <a:endParaRPr lang="en-US" sz="1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152400" y="3124200"/>
            <a:ext cx="2895600" cy="120032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افزایش لیست انتظار از 5000 تا 75000 در عرض یک شب</a:t>
            </a:r>
            <a:endParaRPr lang="en-US" sz="1400" dirty="0">
              <a:solidFill>
                <a:schemeClr val="bg1"/>
              </a:solidFill>
              <a:cs typeface="B Yekan" pitchFamily="2" charset="-78"/>
            </a:endParaRPr>
          </a:p>
        </p:txBody>
      </p:sp>
      <p:pic>
        <p:nvPicPr>
          <p:cNvPr id="1026" name="Picture 2" descr="http://yhponline.com/wp-content/uploads/Drew-Houston-Dropbox-Y-Combinator.png"/>
          <p:cNvPicPr>
            <a:picLocks noChangeAspect="1" noChangeArrowheads="1"/>
          </p:cNvPicPr>
          <p:nvPr/>
        </p:nvPicPr>
        <p:blipFill>
          <a:blip r:embed="rId2" cstate="print"/>
          <a:srcRect b="20346"/>
          <a:stretch>
            <a:fillRect/>
          </a:stretch>
        </p:blipFill>
        <p:spPr bwMode="auto">
          <a:xfrm>
            <a:off x="3067928" y="1447800"/>
            <a:ext cx="5733222" cy="4080901"/>
          </a:xfrm>
          <a:prstGeom prst="rect">
            <a:avLst/>
          </a:prstGeom>
          <a:noFill/>
        </p:spPr>
      </p:pic>
      <p:pic>
        <p:nvPicPr>
          <p:cNvPr id="9" name="Picture 11" descr="C:\Documents and Settings\Mahdi\Desktop\dropbox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4495800"/>
            <a:ext cx="1905000" cy="1905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داستان‌های شگفت‌انگیز از </a:t>
            </a:r>
            <a:r>
              <a:rPr lang="en-US" dirty="0" err="1" smtClean="0"/>
              <a:t>mvp</a:t>
            </a:r>
            <a:r>
              <a:rPr lang="fa-IR" dirty="0" smtClean="0"/>
              <a:t>ها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11"/>
          <p:cNvSpPr txBox="1"/>
          <p:nvPr/>
        </p:nvSpPr>
        <p:spPr>
          <a:xfrm>
            <a:off x="152400" y="1447800"/>
            <a:ext cx="2895600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en-US" sz="3600" dirty="0" smtClean="0">
                <a:solidFill>
                  <a:schemeClr val="bg1"/>
                </a:solidFill>
                <a:cs typeface="B Yekan" pitchFamily="2" charset="-78"/>
              </a:rPr>
              <a:t>Dropbox.com</a:t>
            </a:r>
            <a:endParaRPr lang="en-US" sz="20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5" name="TextBox 11"/>
          <p:cNvSpPr txBox="1"/>
          <p:nvPr/>
        </p:nvSpPr>
        <p:spPr>
          <a:xfrm>
            <a:off x="152400" y="2133600"/>
            <a:ext cx="2895600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یک ویدئو 3 دقیقه‌ای</a:t>
            </a:r>
            <a:endParaRPr lang="en-US" sz="1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6" name="TextBox 11"/>
          <p:cNvSpPr txBox="1"/>
          <p:nvPr/>
        </p:nvSpPr>
        <p:spPr>
          <a:xfrm>
            <a:off x="152400" y="2633004"/>
            <a:ext cx="2895600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بدون کدنویسی</a:t>
            </a:r>
            <a:endParaRPr lang="en-US" sz="1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152400" y="3124200"/>
            <a:ext cx="2895600" cy="120032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افزایش لیست انتظار از 5000 تا 75000 در عرض یک شب</a:t>
            </a:r>
            <a:endParaRPr lang="en-US" sz="1400" dirty="0">
              <a:solidFill>
                <a:schemeClr val="bg1"/>
              </a:solidFill>
              <a:cs typeface="B Yekan" pitchFamily="2" charset="-78"/>
            </a:endParaRPr>
          </a:p>
        </p:txBody>
      </p:sp>
      <p:pic>
        <p:nvPicPr>
          <p:cNvPr id="1026" name="Picture 2" descr="http://yhponline.com/wp-content/uploads/Drew-Houston-Dropbox-Y-Combinator.png"/>
          <p:cNvPicPr>
            <a:picLocks noChangeAspect="1" noChangeArrowheads="1"/>
          </p:cNvPicPr>
          <p:nvPr/>
        </p:nvPicPr>
        <p:blipFill>
          <a:blip r:embed="rId2" cstate="print"/>
          <a:srcRect b="20346"/>
          <a:stretch>
            <a:fillRect/>
          </a:stretch>
        </p:blipFill>
        <p:spPr bwMode="auto">
          <a:xfrm>
            <a:off x="3067928" y="1447800"/>
            <a:ext cx="5733222" cy="4080901"/>
          </a:xfrm>
          <a:prstGeom prst="rect">
            <a:avLst/>
          </a:prstGeom>
          <a:noFill/>
        </p:spPr>
      </p:pic>
      <p:pic>
        <p:nvPicPr>
          <p:cNvPr id="9" name="Picture 11" descr="C:\Documents and Settings\Mahdi\Desktop\dropbox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4495800"/>
            <a:ext cx="1905000" cy="1905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داستان‌های شگفت‌انگیز از </a:t>
            </a:r>
            <a:r>
              <a:rPr lang="en-US" dirty="0" err="1" smtClean="0"/>
              <a:t>mvp</a:t>
            </a:r>
            <a:r>
              <a:rPr lang="fa-IR" dirty="0" smtClean="0"/>
              <a:t>ها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11"/>
          <p:cNvSpPr txBox="1"/>
          <p:nvPr/>
        </p:nvSpPr>
        <p:spPr>
          <a:xfrm>
            <a:off x="152400" y="1447800"/>
            <a:ext cx="2895600" cy="646331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en-US" sz="3600" dirty="0" smtClean="0">
                <a:solidFill>
                  <a:schemeClr val="bg1"/>
                </a:solidFill>
                <a:cs typeface="B Yekan" pitchFamily="2" charset="-78"/>
              </a:rPr>
              <a:t>Dropbox.com</a:t>
            </a:r>
            <a:endParaRPr lang="en-US" sz="20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5" name="TextBox 11"/>
          <p:cNvSpPr txBox="1"/>
          <p:nvPr/>
        </p:nvSpPr>
        <p:spPr>
          <a:xfrm>
            <a:off x="152400" y="2133600"/>
            <a:ext cx="2895600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یک ویدئو 3 دقیقه‌ای</a:t>
            </a:r>
            <a:endParaRPr lang="en-US" sz="1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6" name="TextBox 11"/>
          <p:cNvSpPr txBox="1"/>
          <p:nvPr/>
        </p:nvSpPr>
        <p:spPr>
          <a:xfrm>
            <a:off x="152400" y="2633004"/>
            <a:ext cx="2895600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بدون کدنویسی</a:t>
            </a:r>
            <a:endParaRPr lang="en-US" sz="1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7" name="TextBox 11"/>
          <p:cNvSpPr txBox="1"/>
          <p:nvPr/>
        </p:nvSpPr>
        <p:spPr>
          <a:xfrm>
            <a:off x="152400" y="3124200"/>
            <a:ext cx="2895600" cy="120032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افزایش لیست انتظار از 5000 تا 75000 در عرض یک شب</a:t>
            </a:r>
            <a:endParaRPr lang="en-US" sz="1400" dirty="0">
              <a:solidFill>
                <a:schemeClr val="bg1"/>
              </a:solidFill>
              <a:cs typeface="B Yekan" pitchFamily="2" charset="-78"/>
            </a:endParaRPr>
          </a:p>
        </p:txBody>
      </p:sp>
      <p:pic>
        <p:nvPicPr>
          <p:cNvPr id="1026" name="Picture 2" descr="http://yhponline.com/wp-content/uploads/Drew-Houston-Dropbox-Y-Combinator.png"/>
          <p:cNvPicPr>
            <a:picLocks noChangeAspect="1" noChangeArrowheads="1"/>
          </p:cNvPicPr>
          <p:nvPr/>
        </p:nvPicPr>
        <p:blipFill>
          <a:blip r:embed="rId2" cstate="print"/>
          <a:srcRect b="20346"/>
          <a:stretch>
            <a:fillRect/>
          </a:stretch>
        </p:blipFill>
        <p:spPr bwMode="auto">
          <a:xfrm>
            <a:off x="3067928" y="1447800"/>
            <a:ext cx="5733222" cy="4080901"/>
          </a:xfrm>
          <a:prstGeom prst="rect">
            <a:avLst/>
          </a:prstGeom>
          <a:noFill/>
        </p:spPr>
      </p:pic>
      <p:pic>
        <p:nvPicPr>
          <p:cNvPr id="9" name="Picture 11" descr="C:\Documents and Settings\Mahdi\Desktop\dropbox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4495800"/>
            <a:ext cx="1905000" cy="1905000"/>
          </a:xfrm>
          <a:prstGeom prst="rect">
            <a:avLst/>
          </a:prstGeom>
          <a:noFill/>
        </p:spPr>
      </p:pic>
      <p:sp>
        <p:nvSpPr>
          <p:cNvPr id="10" name="TextBox 11"/>
          <p:cNvSpPr txBox="1"/>
          <p:nvPr/>
        </p:nvSpPr>
        <p:spPr>
          <a:xfrm>
            <a:off x="3048000" y="5562600"/>
            <a:ext cx="5743136" cy="1077218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fa-IR" sz="3200" dirty="0" smtClean="0">
                <a:solidFill>
                  <a:schemeClr val="bg1"/>
                </a:solidFill>
                <a:cs typeface="B Yekan" pitchFamily="2" charset="-78"/>
              </a:rPr>
              <a:t>جمع‌آوری اطلاعات مشتریان بالقوه با معرفی محصول</a:t>
            </a:r>
            <a:endParaRPr lang="en-US" dirty="0">
              <a:solidFill>
                <a:schemeClr val="bg1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داستان‌های شگفت‌انگیز از </a:t>
            </a:r>
            <a:r>
              <a:rPr lang="en-US" dirty="0" err="1" smtClean="0"/>
              <a:t>mvp</a:t>
            </a:r>
            <a:r>
              <a:rPr lang="fa-IR" dirty="0" smtClean="0"/>
              <a:t>ها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11"/>
          <p:cNvSpPr txBox="1"/>
          <p:nvPr/>
        </p:nvSpPr>
        <p:spPr>
          <a:xfrm>
            <a:off x="152400" y="1447800"/>
            <a:ext cx="2895600" cy="58477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en-US" sz="3200" dirty="0" smtClean="0">
                <a:solidFill>
                  <a:schemeClr val="bg1"/>
                </a:solidFill>
                <a:cs typeface="B Yekan" pitchFamily="2" charset="-78"/>
              </a:rPr>
              <a:t>foursquare.com</a:t>
            </a:r>
            <a:endParaRPr lang="en-US" dirty="0">
              <a:solidFill>
                <a:schemeClr val="bg1"/>
              </a:solidFill>
              <a:cs typeface="B Yekan" pitchFamily="2" charset="-78"/>
            </a:endParaRPr>
          </a:p>
        </p:txBody>
      </p:sp>
      <p:pic>
        <p:nvPicPr>
          <p:cNvPr id="55298" name="Picture 2" descr="File:Foursquare logo.sv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5486400"/>
            <a:ext cx="2508625" cy="695326"/>
          </a:xfrm>
          <a:prstGeom prst="rect">
            <a:avLst/>
          </a:prstGeom>
          <a:noFill/>
        </p:spPr>
      </p:pic>
      <p:pic>
        <p:nvPicPr>
          <p:cNvPr id="55300" name="Picture 4" descr="http://static.36kr.com/wp-content/uploads/2012/03/Dennis-CrowleyNaveen-Selvadurai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16490" y="1447800"/>
            <a:ext cx="5646510" cy="38957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داستان‌های شگفت‌انگیز از </a:t>
            </a:r>
            <a:r>
              <a:rPr lang="en-US" dirty="0" err="1" smtClean="0"/>
              <a:t>mvp</a:t>
            </a:r>
            <a:r>
              <a:rPr lang="fa-IR" dirty="0" smtClean="0"/>
              <a:t>ها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11"/>
          <p:cNvSpPr txBox="1"/>
          <p:nvPr/>
        </p:nvSpPr>
        <p:spPr>
          <a:xfrm>
            <a:off x="152400" y="1447800"/>
            <a:ext cx="2895600" cy="58477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en-US" sz="3200" dirty="0" smtClean="0">
                <a:solidFill>
                  <a:schemeClr val="bg1"/>
                </a:solidFill>
                <a:cs typeface="B Yekan" pitchFamily="2" charset="-78"/>
              </a:rPr>
              <a:t>foursquare.com</a:t>
            </a:r>
            <a:endParaRPr lang="en-US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5" name="TextBox 11"/>
          <p:cNvSpPr txBox="1"/>
          <p:nvPr/>
        </p:nvSpPr>
        <p:spPr>
          <a:xfrm>
            <a:off x="152400" y="2076271"/>
            <a:ext cx="2895600" cy="120032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جمع‌آوری بازخور مشتریان با استفاده از </a:t>
            </a:r>
            <a:r>
              <a:rPr lang="en-US" sz="2400" dirty="0" smtClean="0">
                <a:solidFill>
                  <a:schemeClr val="bg1"/>
                </a:solidFill>
                <a:cs typeface="B Yekan" pitchFamily="2" charset="-78"/>
              </a:rPr>
              <a:t>Google docs</a:t>
            </a:r>
            <a:endParaRPr lang="en-US" sz="1400" dirty="0">
              <a:solidFill>
                <a:schemeClr val="bg1"/>
              </a:solidFill>
              <a:cs typeface="B Yekan" pitchFamily="2" charset="-78"/>
            </a:endParaRPr>
          </a:p>
        </p:txBody>
      </p:sp>
      <p:pic>
        <p:nvPicPr>
          <p:cNvPr id="55298" name="Picture 2" descr="File:Foursquare logo.sv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5486400"/>
            <a:ext cx="2508625" cy="695326"/>
          </a:xfrm>
          <a:prstGeom prst="rect">
            <a:avLst/>
          </a:prstGeom>
          <a:noFill/>
        </p:spPr>
      </p:pic>
      <p:pic>
        <p:nvPicPr>
          <p:cNvPr id="55300" name="Picture 4" descr="http://static.36kr.com/wp-content/uploads/2012/03/Dennis-CrowleyNaveen-Selvadurai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16490" y="1447800"/>
            <a:ext cx="5646510" cy="38957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داستان‌های شگفت‌انگیز از </a:t>
            </a:r>
            <a:r>
              <a:rPr lang="en-US" dirty="0" err="1" smtClean="0"/>
              <a:t>mvp</a:t>
            </a:r>
            <a:r>
              <a:rPr lang="fa-IR" dirty="0" smtClean="0"/>
              <a:t>ها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11"/>
          <p:cNvSpPr txBox="1"/>
          <p:nvPr/>
        </p:nvSpPr>
        <p:spPr>
          <a:xfrm>
            <a:off x="152400" y="1447800"/>
            <a:ext cx="2895600" cy="58477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en-US" sz="3200" dirty="0" smtClean="0">
                <a:solidFill>
                  <a:schemeClr val="bg1"/>
                </a:solidFill>
                <a:cs typeface="B Yekan" pitchFamily="2" charset="-78"/>
              </a:rPr>
              <a:t>foursquare.com</a:t>
            </a:r>
            <a:endParaRPr lang="en-US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5" name="TextBox 11"/>
          <p:cNvSpPr txBox="1"/>
          <p:nvPr/>
        </p:nvSpPr>
        <p:spPr>
          <a:xfrm>
            <a:off x="152400" y="2076271"/>
            <a:ext cx="2895600" cy="120032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جمع‌آوری بازخور مشتریان با استفاده از </a:t>
            </a:r>
            <a:r>
              <a:rPr lang="en-US" sz="2400" dirty="0" smtClean="0">
                <a:solidFill>
                  <a:schemeClr val="bg1"/>
                </a:solidFill>
                <a:cs typeface="B Yekan" pitchFamily="2" charset="-78"/>
              </a:rPr>
              <a:t>Google docs</a:t>
            </a:r>
            <a:endParaRPr lang="en-US" sz="1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6" name="TextBox 11"/>
          <p:cNvSpPr txBox="1"/>
          <p:nvPr/>
        </p:nvSpPr>
        <p:spPr>
          <a:xfrm>
            <a:off x="152400" y="3332872"/>
            <a:ext cx="2895600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بدون کدنویسی</a:t>
            </a:r>
            <a:endParaRPr lang="en-US" sz="1400" dirty="0">
              <a:solidFill>
                <a:schemeClr val="bg1"/>
              </a:solidFill>
              <a:cs typeface="B Yekan" pitchFamily="2" charset="-78"/>
            </a:endParaRPr>
          </a:p>
        </p:txBody>
      </p:sp>
      <p:pic>
        <p:nvPicPr>
          <p:cNvPr id="55298" name="Picture 2" descr="File:Foursquare logo.sv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5486400"/>
            <a:ext cx="2508625" cy="695326"/>
          </a:xfrm>
          <a:prstGeom prst="rect">
            <a:avLst/>
          </a:prstGeom>
          <a:noFill/>
        </p:spPr>
      </p:pic>
      <p:pic>
        <p:nvPicPr>
          <p:cNvPr id="55300" name="Picture 4" descr="http://static.36kr.com/wp-content/uploads/2012/03/Dennis-CrowleyNaveen-Selvadurai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16490" y="1447800"/>
            <a:ext cx="5646510" cy="38957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داستان‌های شگفت‌انگیز از </a:t>
            </a:r>
            <a:r>
              <a:rPr lang="en-US" dirty="0" err="1" smtClean="0"/>
              <a:t>mvp</a:t>
            </a:r>
            <a:r>
              <a:rPr lang="fa-IR" dirty="0" smtClean="0"/>
              <a:t>ها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11"/>
          <p:cNvSpPr txBox="1"/>
          <p:nvPr/>
        </p:nvSpPr>
        <p:spPr>
          <a:xfrm>
            <a:off x="152400" y="1447800"/>
            <a:ext cx="2895600" cy="58477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en-US" sz="3200" dirty="0" smtClean="0">
                <a:solidFill>
                  <a:schemeClr val="bg1"/>
                </a:solidFill>
                <a:cs typeface="B Yekan" pitchFamily="2" charset="-78"/>
              </a:rPr>
              <a:t>foursquare.com</a:t>
            </a:r>
            <a:endParaRPr lang="en-US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5" name="TextBox 11"/>
          <p:cNvSpPr txBox="1"/>
          <p:nvPr/>
        </p:nvSpPr>
        <p:spPr>
          <a:xfrm>
            <a:off x="152400" y="2076271"/>
            <a:ext cx="2895600" cy="120032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جمع‌آوری بازخور مشتریان با استفاده از </a:t>
            </a:r>
            <a:r>
              <a:rPr lang="en-US" sz="2400" dirty="0" smtClean="0">
                <a:solidFill>
                  <a:schemeClr val="bg1"/>
                </a:solidFill>
                <a:cs typeface="B Yekan" pitchFamily="2" charset="-78"/>
              </a:rPr>
              <a:t>Google docs</a:t>
            </a:r>
            <a:endParaRPr lang="en-US" sz="1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6" name="TextBox 11"/>
          <p:cNvSpPr txBox="1"/>
          <p:nvPr/>
        </p:nvSpPr>
        <p:spPr>
          <a:xfrm>
            <a:off x="152400" y="3332872"/>
            <a:ext cx="2895600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بدون کدنویسی</a:t>
            </a:r>
            <a:endParaRPr lang="en-US" sz="1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3048000" y="5410200"/>
            <a:ext cx="5743136" cy="1077218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fa-IR" sz="3200" dirty="0" smtClean="0">
                <a:solidFill>
                  <a:schemeClr val="bg1"/>
                </a:solidFill>
                <a:cs typeface="B Yekan" pitchFamily="2" charset="-78"/>
              </a:rPr>
              <a:t>استفاده از ابزارهای آنلاین برای دریافت بازخور مشتریان</a:t>
            </a:r>
            <a:endParaRPr lang="en-US" dirty="0">
              <a:solidFill>
                <a:schemeClr val="bg1"/>
              </a:solidFill>
              <a:cs typeface="B Yekan" pitchFamily="2" charset="-78"/>
            </a:endParaRPr>
          </a:p>
        </p:txBody>
      </p:sp>
      <p:pic>
        <p:nvPicPr>
          <p:cNvPr id="55298" name="Picture 2" descr="File:Foursquare logo.sv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5486400"/>
            <a:ext cx="2508625" cy="695326"/>
          </a:xfrm>
          <a:prstGeom prst="rect">
            <a:avLst/>
          </a:prstGeom>
          <a:noFill/>
        </p:spPr>
      </p:pic>
      <p:pic>
        <p:nvPicPr>
          <p:cNvPr id="55300" name="Picture 4" descr="http://static.36kr.com/wp-content/uploads/2012/03/Dennis-CrowleyNaveen-Selvadurai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16490" y="1447800"/>
            <a:ext cx="5646510" cy="38957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داستان‌های شگفت‌انگیز از </a:t>
            </a:r>
            <a:r>
              <a:rPr lang="en-US" dirty="0" err="1" smtClean="0"/>
              <a:t>mvp</a:t>
            </a:r>
            <a:r>
              <a:rPr lang="fa-IR" dirty="0" smtClean="0"/>
              <a:t>ها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11"/>
          <p:cNvSpPr txBox="1"/>
          <p:nvPr/>
        </p:nvSpPr>
        <p:spPr>
          <a:xfrm>
            <a:off x="152400" y="1447800"/>
            <a:ext cx="2895600" cy="58477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en-US" sz="3200" dirty="0" smtClean="0">
                <a:solidFill>
                  <a:schemeClr val="bg1"/>
                </a:solidFill>
                <a:cs typeface="B Yekan" pitchFamily="2" charset="-78"/>
              </a:rPr>
              <a:t>Groupon.com</a:t>
            </a:r>
            <a:endParaRPr lang="en-US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61442" name="AutoShape 2" descr="File:Groupon logo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44" name="Picture 4" descr="File:Groupon logo.sv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5410200"/>
            <a:ext cx="2286000" cy="1002499"/>
          </a:xfrm>
          <a:prstGeom prst="rect">
            <a:avLst/>
          </a:prstGeom>
          <a:noFill/>
        </p:spPr>
      </p:pic>
      <p:pic>
        <p:nvPicPr>
          <p:cNvPr id="61446" name="Picture 6" descr="http://ei.marketwatch.com/Multimedia/2012/04/04/Photos/ME/MW-AQ704_groupo_20120404130532_ME.jpg?uuid=70056d52-7e78-11e1-92bd-002128049ad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1447800"/>
            <a:ext cx="5585881" cy="3733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داستان‌های شگفت‌انگیز از </a:t>
            </a:r>
            <a:r>
              <a:rPr lang="en-US" dirty="0" err="1" smtClean="0"/>
              <a:t>mvp</a:t>
            </a:r>
            <a:r>
              <a:rPr lang="fa-IR" dirty="0" smtClean="0"/>
              <a:t>ها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11"/>
          <p:cNvSpPr txBox="1"/>
          <p:nvPr/>
        </p:nvSpPr>
        <p:spPr>
          <a:xfrm>
            <a:off x="152400" y="1447800"/>
            <a:ext cx="2895600" cy="58477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en-US" sz="3200" dirty="0" smtClean="0">
                <a:solidFill>
                  <a:schemeClr val="bg1"/>
                </a:solidFill>
                <a:cs typeface="B Yekan" pitchFamily="2" charset="-78"/>
              </a:rPr>
              <a:t>Groupon.com</a:t>
            </a:r>
            <a:endParaRPr lang="en-US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5" name="TextBox 11"/>
          <p:cNvSpPr txBox="1"/>
          <p:nvPr/>
        </p:nvSpPr>
        <p:spPr>
          <a:xfrm>
            <a:off x="152400" y="2076271"/>
            <a:ext cx="2895600" cy="120032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ارسال </a:t>
            </a:r>
            <a:r>
              <a:rPr lang="en-US" sz="2400" dirty="0" err="1" smtClean="0">
                <a:solidFill>
                  <a:schemeClr val="bg1"/>
                </a:solidFill>
                <a:cs typeface="B Yekan" pitchFamily="2" charset="-78"/>
              </a:rPr>
              <a:t>pdf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کوپن‌ها با استفاده از یک وبلاگ وردپرس</a:t>
            </a:r>
            <a:endParaRPr lang="en-US" sz="1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61442" name="AutoShape 2" descr="File:Groupon logo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44" name="Picture 4" descr="File:Groupon logo.sv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5410200"/>
            <a:ext cx="2286000" cy="1002499"/>
          </a:xfrm>
          <a:prstGeom prst="rect">
            <a:avLst/>
          </a:prstGeom>
          <a:noFill/>
        </p:spPr>
      </p:pic>
      <p:pic>
        <p:nvPicPr>
          <p:cNvPr id="61446" name="Picture 6" descr="http://ei.marketwatch.com/Multimedia/2012/04/04/Photos/ME/MW-AQ704_groupo_20120404130532_ME.jpg?uuid=70056d52-7e78-11e1-92bd-002128049ad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1447800"/>
            <a:ext cx="5585881" cy="3733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داستان‌های شگفت‌انگیز از </a:t>
            </a:r>
            <a:r>
              <a:rPr lang="en-US" dirty="0" err="1" smtClean="0"/>
              <a:t>mvp</a:t>
            </a:r>
            <a:r>
              <a:rPr lang="fa-IR" dirty="0" smtClean="0"/>
              <a:t>ها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11"/>
          <p:cNvSpPr txBox="1"/>
          <p:nvPr/>
        </p:nvSpPr>
        <p:spPr>
          <a:xfrm>
            <a:off x="152400" y="1447800"/>
            <a:ext cx="2895600" cy="58477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en-US" sz="3200" dirty="0" smtClean="0">
                <a:solidFill>
                  <a:schemeClr val="bg1"/>
                </a:solidFill>
                <a:cs typeface="B Yekan" pitchFamily="2" charset="-78"/>
              </a:rPr>
              <a:t>Groupon.com</a:t>
            </a:r>
            <a:endParaRPr lang="en-US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5" name="TextBox 11"/>
          <p:cNvSpPr txBox="1"/>
          <p:nvPr/>
        </p:nvSpPr>
        <p:spPr>
          <a:xfrm>
            <a:off x="152400" y="2076271"/>
            <a:ext cx="2895600" cy="120032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ارسال </a:t>
            </a:r>
            <a:r>
              <a:rPr lang="en-US" sz="2400" dirty="0" err="1" smtClean="0">
                <a:solidFill>
                  <a:schemeClr val="bg1"/>
                </a:solidFill>
                <a:cs typeface="B Yekan" pitchFamily="2" charset="-78"/>
              </a:rPr>
              <a:t>pdf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کوپن‌ها با استفاده از یک وبلاگ وردپرس</a:t>
            </a:r>
            <a:endParaRPr lang="en-US" sz="1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6" name="TextBox 11"/>
          <p:cNvSpPr txBox="1"/>
          <p:nvPr/>
        </p:nvSpPr>
        <p:spPr>
          <a:xfrm>
            <a:off x="152400" y="3332872"/>
            <a:ext cx="2895600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بدون کدنویسی</a:t>
            </a:r>
            <a:endParaRPr lang="en-US" sz="1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61442" name="AutoShape 2" descr="File:Groupon logo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44" name="Picture 4" descr="File:Groupon logo.sv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5410200"/>
            <a:ext cx="2286000" cy="1002499"/>
          </a:xfrm>
          <a:prstGeom prst="rect">
            <a:avLst/>
          </a:prstGeom>
          <a:noFill/>
        </p:spPr>
      </p:pic>
      <p:pic>
        <p:nvPicPr>
          <p:cNvPr id="61446" name="Picture 6" descr="http://ei.marketwatch.com/Multimedia/2012/04/04/Photos/ME/MW-AQ704_groupo_20120404130532_ME.jpg?uuid=70056d52-7e78-11e1-92bd-002128049ad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1447800"/>
            <a:ext cx="5585881" cy="3733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فرایند سنجش مدل کسب و کار را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876800" y="5458361"/>
            <a:ext cx="3886200" cy="132343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r" rtl="1"/>
            <a:r>
              <a:rPr lang="fa-IR" sz="4800" dirty="0" smtClean="0">
                <a:solidFill>
                  <a:schemeClr val="bg1"/>
                </a:solidFill>
                <a:cs typeface="B Yekan" pitchFamily="2" charset="-78"/>
              </a:rPr>
              <a:t>گسترش مشتری</a:t>
            </a:r>
            <a:r>
              <a:rPr lang="fa-IR" sz="3200" dirty="0" smtClean="0">
                <a:solidFill>
                  <a:schemeClr val="bg1"/>
                </a:solidFill>
                <a:cs typeface="B Yekan" pitchFamily="2" charset="-78"/>
              </a:rPr>
              <a:t> گویند</a:t>
            </a:r>
            <a:endParaRPr lang="en-US" sz="3200" dirty="0">
              <a:solidFill>
                <a:schemeClr val="bg1"/>
              </a:solidFill>
              <a:cs typeface="B Yekan" pitchFamily="2" charset="-78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838200" y="2209800"/>
            <a:ext cx="7410450" cy="2438400"/>
            <a:chOff x="838200" y="2209800"/>
            <a:chExt cx="7410450" cy="2438400"/>
          </a:xfrm>
        </p:grpSpPr>
        <p:pic>
          <p:nvPicPr>
            <p:cNvPr id="7171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 l="2993" t="39933" b="17471"/>
            <a:stretch>
              <a:fillRect/>
            </a:stretch>
          </p:blipFill>
          <p:spPr bwMode="auto">
            <a:xfrm>
              <a:off x="838200" y="2209800"/>
              <a:ext cx="7410450" cy="2438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TextBox 6"/>
            <p:cNvSpPr txBox="1"/>
            <p:nvPr/>
          </p:nvSpPr>
          <p:spPr>
            <a:xfrm>
              <a:off x="1066800" y="2895600"/>
              <a:ext cx="106680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400" b="1" dirty="0" smtClean="0">
                  <a:cs typeface="B Yekan" pitchFamily="2" charset="-78"/>
                </a:rPr>
                <a:t>مشتری یابی</a:t>
              </a:r>
              <a:endParaRPr lang="en-US" sz="2400" b="1" dirty="0">
                <a:cs typeface="B Yekan" pitchFamily="2" charset="-78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553200" y="2902803"/>
              <a:ext cx="106680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400" b="1" dirty="0" smtClean="0">
                  <a:cs typeface="B Yekan" pitchFamily="2" charset="-78"/>
                </a:rPr>
                <a:t>ساخت شرکت</a:t>
              </a:r>
              <a:endParaRPr lang="en-US" sz="2400" b="1" dirty="0">
                <a:cs typeface="B Yekan" pitchFamily="2" charset="-78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724400" y="2902803"/>
              <a:ext cx="106680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400" b="1" dirty="0" smtClean="0">
                  <a:cs typeface="B Yekan" pitchFamily="2" charset="-78"/>
                </a:rPr>
                <a:t>مشتری سازی</a:t>
              </a:r>
              <a:endParaRPr lang="en-US" sz="2400" b="1" dirty="0">
                <a:cs typeface="B Yekan" pitchFamily="2" charset="-7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895600" y="2902803"/>
              <a:ext cx="106680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400" b="1" dirty="0" smtClean="0">
                  <a:cs typeface="B Yekan" pitchFamily="2" charset="-78"/>
                </a:rPr>
                <a:t>مشتری سنجی</a:t>
              </a:r>
              <a:endParaRPr lang="en-US" sz="2400" b="1" dirty="0">
                <a:cs typeface="B Yekan" pitchFamily="2" charset="-78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81200" y="3957935"/>
              <a:ext cx="10668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400" b="1" dirty="0" smtClean="0">
                  <a:cs typeface="B Yekan" pitchFamily="2" charset="-78"/>
                </a:rPr>
                <a:t>چرخش</a:t>
              </a:r>
              <a:endParaRPr lang="en-US" sz="2400" b="1" dirty="0">
                <a:cs typeface="B Yekan" pitchFamily="2" charset="-78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داستان‌های شگفت‌انگیز از </a:t>
            </a:r>
            <a:r>
              <a:rPr lang="en-US" dirty="0" err="1" smtClean="0"/>
              <a:t>mvp</a:t>
            </a:r>
            <a:r>
              <a:rPr lang="fa-IR" dirty="0" smtClean="0"/>
              <a:t>ها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11"/>
          <p:cNvSpPr txBox="1"/>
          <p:nvPr/>
        </p:nvSpPr>
        <p:spPr>
          <a:xfrm>
            <a:off x="152400" y="1447800"/>
            <a:ext cx="2895600" cy="58477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en-US" sz="3200" dirty="0" smtClean="0">
                <a:solidFill>
                  <a:schemeClr val="bg1"/>
                </a:solidFill>
                <a:cs typeface="B Yekan" pitchFamily="2" charset="-78"/>
              </a:rPr>
              <a:t>Groupon.com</a:t>
            </a:r>
            <a:endParaRPr lang="en-US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5" name="TextBox 11"/>
          <p:cNvSpPr txBox="1"/>
          <p:nvPr/>
        </p:nvSpPr>
        <p:spPr>
          <a:xfrm>
            <a:off x="152400" y="2076271"/>
            <a:ext cx="2895600" cy="120032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ارسال </a:t>
            </a:r>
            <a:r>
              <a:rPr lang="en-US" sz="2400" dirty="0" err="1" smtClean="0">
                <a:solidFill>
                  <a:schemeClr val="bg1"/>
                </a:solidFill>
                <a:cs typeface="B Yekan" pitchFamily="2" charset="-78"/>
              </a:rPr>
              <a:t>pdf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کوپن‌ها با استفاده از یک وبلاگ وردپرس</a:t>
            </a:r>
            <a:endParaRPr lang="en-US" sz="1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6" name="TextBox 11"/>
          <p:cNvSpPr txBox="1"/>
          <p:nvPr/>
        </p:nvSpPr>
        <p:spPr>
          <a:xfrm>
            <a:off x="152400" y="3332872"/>
            <a:ext cx="2895600" cy="461665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بدون کدنویسی</a:t>
            </a:r>
            <a:endParaRPr lang="en-US" sz="1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3048000" y="5410200"/>
            <a:ext cx="5743136" cy="1077218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1"/>
            <a:r>
              <a:rPr lang="fa-IR" sz="3200" dirty="0" smtClean="0">
                <a:solidFill>
                  <a:schemeClr val="bg1"/>
                </a:solidFill>
                <a:cs typeface="B Yekan" pitchFamily="2" charset="-78"/>
              </a:rPr>
              <a:t>ارائه حدقل کارکرد با یک سیستم مدیریت محتوای آماده</a:t>
            </a:r>
            <a:endParaRPr lang="en-US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61442" name="AutoShape 2" descr="File:Groupon logo.sv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44" name="Picture 4" descr="File:Groupon logo.sv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5410200"/>
            <a:ext cx="2286000" cy="1002499"/>
          </a:xfrm>
          <a:prstGeom prst="rect">
            <a:avLst/>
          </a:prstGeom>
          <a:noFill/>
        </p:spPr>
      </p:pic>
      <p:pic>
        <p:nvPicPr>
          <p:cNvPr id="61446" name="Picture 6" descr="http://ei.marketwatch.com/Multimedia/2012/04/04/Photos/ME/MW-AQ704_groupo_20120404130532_ME.jpg?uuid=70056d52-7e78-11e1-92bd-002128049ad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0400" y="1447800"/>
            <a:ext cx="5585881" cy="3733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0417" t="14166" r="15624" b="10000"/>
          <a:stretch>
            <a:fillRect/>
          </a:stretch>
        </p:blipFill>
        <p:spPr bwMode="auto">
          <a:xfrm>
            <a:off x="0" y="998113"/>
            <a:ext cx="9144000" cy="585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071546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12   Yagut_shsmrt" pitchFamily="2" charset="-78"/>
              </a:rPr>
              <a:t>about.me</a:t>
            </a:r>
            <a:r>
              <a:rPr lang="en-US" sz="6600" b="1" dirty="0" smtClean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12   Yagut_shsmrt" pitchFamily="2" charset="-78"/>
              </a:rPr>
              <a:t>/</a:t>
            </a:r>
            <a:r>
              <a:rPr lang="en-US" sz="6600" b="1" dirty="0" err="1" smtClean="0"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+mj-lt"/>
                <a:ea typeface="+mj-ea"/>
                <a:cs typeface="12   Yagut_shsmrt" pitchFamily="2" charset="-78"/>
              </a:rPr>
              <a:t>mahdi.nasseri</a:t>
            </a:r>
            <a:endParaRPr kumimoji="0" lang="en-US" sz="13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EAB4-F2AB-4B0C-9AD1-49080ED9CDA8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810000"/>
            <a:ext cx="8382000" cy="990600"/>
          </a:xfrm>
        </p:spPr>
        <p:txBody>
          <a:bodyPr>
            <a:normAutofit/>
          </a:bodyPr>
          <a:lstStyle/>
          <a:p>
            <a:r>
              <a:rPr lang="fa-IR" sz="2800" dirty="0" smtClean="0"/>
              <a:t>در این ارائه همچنین استفاده شده بود از: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4953000"/>
            <a:ext cx="8229600" cy="19050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/>
              <a:t>BusinessModelGeneration.com</a:t>
            </a:r>
          </a:p>
          <a:p>
            <a:pPr>
              <a:buNone/>
            </a:pPr>
            <a:r>
              <a:rPr lang="en-US" sz="2400" dirty="0" smtClean="0"/>
              <a:t>StevenBlank.com</a:t>
            </a:r>
          </a:p>
          <a:p>
            <a:pPr>
              <a:buNone/>
            </a:pPr>
            <a:r>
              <a:rPr lang="en-US" sz="2400" dirty="0" smtClean="0"/>
              <a:t>@thinksmith</a:t>
            </a:r>
          </a:p>
          <a:p>
            <a:pPr>
              <a:buNone/>
            </a:pPr>
            <a:r>
              <a:rPr lang="en-US" sz="2400" dirty="0" smtClean="0"/>
              <a:t>businessofsoftware.ir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 cstate="print"/>
          <a:srcRect l="3117" t="39351" b="19384"/>
          <a:stretch>
            <a:fillRect/>
          </a:stretch>
        </p:blipFill>
        <p:spPr bwMode="auto">
          <a:xfrm>
            <a:off x="838200" y="2209800"/>
            <a:ext cx="7400925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دو مرحله متفاوت دارد...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066800" y="2895600"/>
            <a:ext cx="10668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 smtClean="0">
                <a:cs typeface="B Yekan" pitchFamily="2" charset="-78"/>
              </a:rPr>
              <a:t>مشتری یابی</a:t>
            </a:r>
            <a:endParaRPr lang="en-US" sz="2400" b="1" dirty="0">
              <a:cs typeface="B Yekan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53200" y="2902803"/>
            <a:ext cx="10668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 smtClean="0">
                <a:cs typeface="B Yekan" pitchFamily="2" charset="-78"/>
              </a:rPr>
              <a:t>ساخت شرکت</a:t>
            </a:r>
            <a:endParaRPr lang="en-US" sz="2400" b="1" dirty="0">
              <a:cs typeface="B Yekan" pitchFamily="2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724400" y="2902803"/>
            <a:ext cx="10668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 smtClean="0">
                <a:cs typeface="B Yekan" pitchFamily="2" charset="-78"/>
              </a:rPr>
              <a:t>مشتری سازی</a:t>
            </a:r>
            <a:endParaRPr lang="en-US" sz="2400" b="1" dirty="0">
              <a:cs typeface="B Yekan" pitchFamily="2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95600" y="2902803"/>
            <a:ext cx="1066800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 smtClean="0">
                <a:cs typeface="B Yekan" pitchFamily="2" charset="-78"/>
              </a:rPr>
              <a:t>مشتری سنجی</a:t>
            </a:r>
            <a:endParaRPr lang="en-US" sz="2400" b="1" dirty="0">
              <a:cs typeface="B Yekan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981200" y="3957935"/>
            <a:ext cx="1066800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2400" b="1" dirty="0" smtClean="0">
                <a:cs typeface="B Yekan" pitchFamily="2" charset="-78"/>
              </a:rPr>
              <a:t>چرخش</a:t>
            </a:r>
            <a:endParaRPr lang="en-US" sz="2400" b="1" dirty="0">
              <a:cs typeface="B Yekan" pitchFamily="2" charset="-7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28800" y="5029200"/>
            <a:ext cx="1600200" cy="70788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4000" dirty="0" smtClean="0">
                <a:solidFill>
                  <a:schemeClr val="bg1"/>
                </a:solidFill>
                <a:cs typeface="B Yekan" pitchFamily="2" charset="-78"/>
              </a:rPr>
              <a:t>جستجو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15000" y="5029200"/>
            <a:ext cx="1600200" cy="70788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4000" dirty="0" smtClean="0">
                <a:solidFill>
                  <a:schemeClr val="bg1"/>
                </a:solidFill>
                <a:cs typeface="B Yekan" pitchFamily="2" charset="-78"/>
              </a:rPr>
              <a:t>اجرا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و با مشتری‌یابی شروع می‌شود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 t="33444" r="73067" b="46589"/>
          <a:stretch>
            <a:fillRect/>
          </a:stretch>
        </p:blipFill>
        <p:spPr bwMode="auto">
          <a:xfrm>
            <a:off x="914400" y="2286000"/>
            <a:ext cx="2057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5" name="Group 4"/>
          <p:cNvGrpSpPr/>
          <p:nvPr/>
        </p:nvGrpSpPr>
        <p:grpSpPr>
          <a:xfrm>
            <a:off x="990600" y="3429000"/>
            <a:ext cx="7410450" cy="2438400"/>
            <a:chOff x="838200" y="2209800"/>
            <a:chExt cx="7410450" cy="2438400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 l="2993" t="39933" b="17471"/>
            <a:stretch>
              <a:fillRect/>
            </a:stretch>
          </p:blipFill>
          <p:spPr bwMode="auto">
            <a:xfrm>
              <a:off x="838200" y="2209800"/>
              <a:ext cx="7410450" cy="2438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" name="TextBox 6"/>
            <p:cNvSpPr txBox="1"/>
            <p:nvPr/>
          </p:nvSpPr>
          <p:spPr>
            <a:xfrm>
              <a:off x="1066800" y="2895600"/>
              <a:ext cx="1066800" cy="830997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400" b="1" dirty="0" smtClean="0">
                  <a:cs typeface="B Yekan" pitchFamily="2" charset="-78"/>
                </a:rPr>
                <a:t>مشتری یابی</a:t>
              </a:r>
              <a:endParaRPr lang="en-US" sz="2400" b="1" dirty="0">
                <a:cs typeface="B Yekan" pitchFamily="2" charset="-78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6553200" y="2902803"/>
              <a:ext cx="106680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400" b="1" dirty="0" smtClean="0">
                  <a:cs typeface="B Yekan" pitchFamily="2" charset="-78"/>
                </a:rPr>
                <a:t>ساخت شرکت</a:t>
              </a:r>
              <a:endParaRPr lang="en-US" sz="2400" b="1" dirty="0">
                <a:cs typeface="B Yekan" pitchFamily="2" charset="-78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724400" y="2902803"/>
              <a:ext cx="106680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400" b="1" dirty="0" smtClean="0">
                  <a:cs typeface="B Yekan" pitchFamily="2" charset="-78"/>
                </a:rPr>
                <a:t>مشتری سازی</a:t>
              </a:r>
              <a:endParaRPr lang="en-US" sz="2400" b="1" dirty="0">
                <a:cs typeface="B Yekan" pitchFamily="2" charset="-78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895600" y="2902803"/>
              <a:ext cx="1066800" cy="83099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400" b="1" dirty="0" smtClean="0">
                  <a:cs typeface="B Yekan" pitchFamily="2" charset="-78"/>
                </a:rPr>
                <a:t>مشتری سنجی</a:t>
              </a:r>
              <a:endParaRPr lang="en-US" sz="2400" b="1" dirty="0">
                <a:cs typeface="B Yekan" pitchFamily="2" charset="-78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981200" y="3957935"/>
              <a:ext cx="106680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 rtl="1"/>
              <a:r>
                <a:rPr lang="fa-IR" sz="2400" b="1" dirty="0" smtClean="0">
                  <a:cs typeface="B Yekan" pitchFamily="2" charset="-78"/>
                </a:rPr>
                <a:t>چرخش</a:t>
              </a:r>
              <a:endParaRPr lang="en-US" sz="2400" b="1" dirty="0">
                <a:cs typeface="B Yekan" pitchFamily="2" charset="-78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791200" y="2057400"/>
            <a:ext cx="2971800" cy="1200329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1"/>
                </a:solidFill>
                <a:cs typeface="B Yekan" pitchFamily="2" charset="-78"/>
              </a:rPr>
              <a:t>همه فرض‌ها را بسنجید</a:t>
            </a:r>
            <a:endParaRPr lang="en-US" sz="2000" dirty="0">
              <a:solidFill>
                <a:schemeClr val="bg1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سنجش فرضیات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 cstate="print"/>
          <a:srcRect t="14060"/>
          <a:stretch>
            <a:fillRect/>
          </a:stretch>
        </p:blipFill>
        <p:spPr bwMode="auto">
          <a:xfrm>
            <a:off x="752475" y="1371600"/>
            <a:ext cx="7639050" cy="4919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382000" cy="1371600"/>
          </a:xfrm>
        </p:spPr>
        <p:txBody>
          <a:bodyPr>
            <a:normAutofit/>
          </a:bodyPr>
          <a:lstStyle/>
          <a:p>
            <a:r>
              <a:rPr lang="fa-IR" dirty="0" smtClean="0"/>
              <a:t>و برای این کار شما نیازمند یک...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</TotalTime>
  <Words>749</Words>
  <Application>Microsoft Office PowerPoint</Application>
  <PresentationFormat>On-screen Show (4:3)</PresentationFormat>
  <Paragraphs>180</Paragraphs>
  <Slides>52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Office Theme</vt:lpstr>
      <vt:lpstr>گسترش مدل کسب و کار</vt:lpstr>
      <vt:lpstr>یک مدل کسب و کار شاید روی کاغذ بسیار عالی به نظر بیاید...</vt:lpstr>
      <vt:lpstr>فقط مجموعه‌ای از فرضیات است</vt:lpstr>
      <vt:lpstr>بنابراین شما باید از ساختمان بیرون زده...</vt:lpstr>
      <vt:lpstr>فرایند سنجش مدل کسب و کار را </vt:lpstr>
      <vt:lpstr>دو مرحله متفاوت دارد...</vt:lpstr>
      <vt:lpstr>و با مشتری‌یابی شروع می‌شود</vt:lpstr>
      <vt:lpstr>سنجش فرضیات</vt:lpstr>
      <vt:lpstr>و برای این کار شما نیازمند یک...</vt:lpstr>
      <vt:lpstr>و برای این کار شما نیازمند یک...</vt:lpstr>
      <vt:lpstr>تیمی که ...</vt:lpstr>
      <vt:lpstr>و فرضیات را سنجیده و بهبود دهد</vt:lpstr>
      <vt:lpstr>شما باید مدل کسب و کار را با واقعیات سازگار کنید مادامی که بتوانید اثبات کنید که درست کار می‌کند</vt:lpstr>
      <vt:lpstr>به این فرایند سازگاری، چرخش می‌گویند</vt:lpstr>
      <vt:lpstr>به این فرایند سازگاری، چرخش می‌گویند</vt:lpstr>
      <vt:lpstr>بنابراین آیا هیچ اثبات مبتنی بر واقعیتی دارید؟</vt:lpstr>
      <vt:lpstr>اگر بله...</vt:lpstr>
      <vt:lpstr>پس هرگز فراموش نکنید...</vt:lpstr>
      <vt:lpstr>تنها بعد از آن...</vt:lpstr>
      <vt:lpstr>و بعد...</vt:lpstr>
      <vt:lpstr>سوال اساسی...</vt:lpstr>
      <vt:lpstr>فرایند تست مدل کسب و کار</vt:lpstr>
      <vt:lpstr>Slide 23</vt:lpstr>
      <vt:lpstr>Slide 24</vt:lpstr>
      <vt:lpstr>3. بیان</vt:lpstr>
      <vt:lpstr>4. چارچوب‌دهی</vt:lpstr>
      <vt:lpstr>5. طراحی</vt:lpstr>
      <vt:lpstr>6. اجرا</vt:lpstr>
      <vt:lpstr>7. اندازه‌گیری</vt:lpstr>
      <vt:lpstr>یکی از تکنیک‌های اثبات فرضیه‌ها...</vt:lpstr>
      <vt:lpstr>یکی از تکنیک‌های اثبات فرضیه‌ها...</vt:lpstr>
      <vt:lpstr>یکی از تکنیک‌های اثبات فرضیه‌ها...</vt:lpstr>
      <vt:lpstr>یکی از تکنیک‌های اثبات فرضیه‌ها...</vt:lpstr>
      <vt:lpstr>Slide 34</vt:lpstr>
      <vt:lpstr>هدف از mvp کسب درآمد نیست...</vt:lpstr>
      <vt:lpstr>هدف از mvp کسب درآمد نیست...</vt:lpstr>
      <vt:lpstr>داستان‌های شگفت‌انگیز از mvpها</vt:lpstr>
      <vt:lpstr>داستان‌های شگفت‌انگیز از mvpها</vt:lpstr>
      <vt:lpstr>داستان‌های شگفت‌انگیز از mvpها</vt:lpstr>
      <vt:lpstr>داستان‌های شگفت‌انگیز از mvpها</vt:lpstr>
      <vt:lpstr>داستان‌های شگفت‌انگیز از mvpها</vt:lpstr>
      <vt:lpstr>داستان‌های شگفت‌انگیز از mvpها</vt:lpstr>
      <vt:lpstr>داستان‌های شگفت‌انگیز از mvpها</vt:lpstr>
      <vt:lpstr>داستان‌های شگفت‌انگیز از mvpها</vt:lpstr>
      <vt:lpstr>داستان‌های شگفت‌انگیز از mvpها</vt:lpstr>
      <vt:lpstr>داستان‌های شگفت‌انگیز از mvpها</vt:lpstr>
      <vt:lpstr>داستان‌های شگفت‌انگیز از mvpها</vt:lpstr>
      <vt:lpstr>داستان‌های شگفت‌انگیز از mvpها</vt:lpstr>
      <vt:lpstr>داستان‌های شگفت‌انگیز از mvpها</vt:lpstr>
      <vt:lpstr>داستان‌های شگفت‌انگیز از mvpها</vt:lpstr>
      <vt:lpstr>Slide 51</vt:lpstr>
      <vt:lpstr>در این ارائه همچنین استفاده شده بود از:</vt:lpstr>
    </vt:vector>
  </TitlesOfParts>
  <Company>NPSoft.ir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NPSoft</dc:creator>
  <cp:lastModifiedBy>mahdi</cp:lastModifiedBy>
  <cp:revision>34</cp:revision>
  <dcterms:created xsi:type="dcterms:W3CDTF">2014-03-08T09:42:47Z</dcterms:created>
  <dcterms:modified xsi:type="dcterms:W3CDTF">2014-04-03T15:25:10Z</dcterms:modified>
</cp:coreProperties>
</file>